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
  </p:notesMasterIdLst>
  <p:sldIdLst>
    <p:sldId id="259" r:id="rId2"/>
    <p:sldId id="271" r:id="rId3"/>
    <p:sldId id="270" r:id="rId4"/>
    <p:sldId id="263" r:id="rId5"/>
  </p:sldIdLst>
  <p:sldSz cx="12192000" cy="6858000"/>
  <p:notesSz cx="6858000" cy="9144000"/>
  <p:embeddedFontLst>
    <p:embeddedFont>
      <p:font typeface="Calibri" panose="020F0502020204030204" pitchFamily="34" charset="0"/>
      <p:regular r:id="rId7"/>
      <p:bold r:id="rId8"/>
      <p:italic r:id="rId9"/>
      <p:boldItalic r:id="rId10"/>
    </p:embeddedFont>
    <p:embeddedFont>
      <p:font typeface="Open Sans" panose="020B0606030504020204" pitchFamily="34" charset="0"/>
      <p:regular r:id="rId11"/>
      <p:bold r:id="rId12"/>
      <p:italic r:id="rId13"/>
      <p:boldItalic r:id="rId14"/>
    </p:embeddedFont>
    <p:embeddedFont>
      <p:font typeface="Verdana" panose="020B060403050404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hcMNatB5AB2F7njTgyF/dj2S87E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A794F1-7980-4348-B889-8ECB99E3816B}">
  <a:tblStyle styleId="{47A794F1-7980-4348-B889-8ECB99E3816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font>
          <a:latin typeface="Calibri"/>
          <a:ea typeface="Calibri"/>
          <a:cs typeface="Calibri"/>
        </a:font>
        <a:schemeClr val="lt1"/>
      </a:tcTxStyle>
      <a:tcStyle>
        <a:tcBdr/>
        <a:fill>
          <a:solidFill>
            <a:schemeClr val="dk1"/>
          </a:solidFill>
        </a:fill>
      </a:tcStyle>
    </a:lastCol>
    <a:firstCol>
      <a:tcTxStyle b="on" i="off">
        <a:font>
          <a:latin typeface="Calibri"/>
          <a:ea typeface="Calibri"/>
          <a:cs typeface="Calibri"/>
        </a:font>
        <a:schemeClr val="lt1"/>
      </a:tcTxStyle>
      <a:tcStyle>
        <a:tcBdr/>
        <a:fill>
          <a:solidFill>
            <a:schemeClr val="dk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presProps" Target="pres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0115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0095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9028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8932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2"/>
          <p:cNvSpPr>
            <a:spLocks noGrp="1"/>
          </p:cNvSpPr>
          <p:nvPr>
            <p:ph type="pic" idx="2"/>
          </p:nvPr>
        </p:nvSpPr>
        <p:spPr>
          <a:xfrm>
            <a:off x="5183188" y="987425"/>
            <a:ext cx="6172200" cy="4873625"/>
          </a:xfrm>
          <a:prstGeom prst="rect">
            <a:avLst/>
          </a:prstGeom>
          <a:noFill/>
          <a:ln>
            <a:noFill/>
          </a:ln>
        </p:spPr>
      </p:sp>
      <p:sp>
        <p:nvSpPr>
          <p:cNvPr id="64" name="Google Shape;64;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bcfc.co.uk/robins-foundation/post-16-open-events/" TargetMode="External"/><Relationship Id="rId5" Type="http://schemas.openxmlformats.org/officeDocument/2006/relationships/hyperlink" Target="https://www.btc.ac.uk/events/" TargetMode="External"/><Relationship Id="rId4" Type="http://schemas.openxmlformats.org/officeDocument/2006/relationships/hyperlink" Target="mailto:emailschoolteam@weston.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eston.ac.uk/event/engineering-fast-track-apprenticeship-interview-event"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www.bbc.co.uk/bitesize/articles/zhst2sg" TargetMode="External"/><Relationship Id="rId7" Type="http://schemas.openxmlformats.org/officeDocument/2006/relationships/hyperlink" Target="mailto:james.wilmot@pcsa.org.uk"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mailto:jodie.silmon@pcsa.theplt.org.uk" TargetMode="External"/><Relationship Id="rId5" Type="http://schemas.openxmlformats.org/officeDocument/2006/relationships/hyperlink" Target="https://www.futurelearn.com/about-futurelearn" TargetMode="External"/><Relationship Id="rId4" Type="http://schemas.openxmlformats.org/officeDocument/2006/relationships/hyperlink" Target="https://www.bbc.co.uk/bitesize/articles/zdqnxyc/" TargetMode="Externa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0" y="6704914"/>
            <a:ext cx="12192000" cy="153085"/>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0" y="-45719"/>
            <a:ext cx="45719" cy="4571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1"/>
          <p:cNvSpPr/>
          <p:nvPr/>
        </p:nvSpPr>
        <p:spPr>
          <a:xfrm>
            <a:off x="-12663" y="-11430"/>
            <a:ext cx="12192000" cy="6880859"/>
          </a:xfrm>
          <a:prstGeom prst="rect">
            <a:avLst/>
          </a:prstGeom>
          <a:solidFill>
            <a:srgbClr val="7030A0"/>
          </a:solidFill>
          <a:ln>
            <a:noFill/>
          </a:ln>
        </p:spPr>
        <p:txBody>
          <a:bodyPr spcFirstLastPara="1" wrap="square" lIns="91425" tIns="45700" rIns="91425" bIns="45700" anchor="ctr" anchorCtr="0">
            <a:noAutofit/>
          </a:bodyPr>
          <a:lstStyle/>
          <a:p>
            <a:pPr fontAlgn="t"/>
            <a:endParaRPr lang="en-GB" dirty="0"/>
          </a:p>
        </p:txBody>
      </p:sp>
      <p:pic>
        <p:nvPicPr>
          <p:cNvPr id="88" name="Google Shape;88;p1" descr="The Priory Learning Trust"/>
          <p:cNvPicPr preferRelativeResize="0"/>
          <p:nvPr/>
        </p:nvPicPr>
        <p:blipFill rotWithShape="1">
          <a:blip r:embed="rId3">
            <a:alphaModFix/>
          </a:blip>
          <a:srcRect/>
          <a:stretch/>
        </p:blipFill>
        <p:spPr>
          <a:xfrm>
            <a:off x="248574" y="153085"/>
            <a:ext cx="1527210" cy="1350732"/>
          </a:xfrm>
          <a:prstGeom prst="rect">
            <a:avLst/>
          </a:prstGeom>
          <a:noFill/>
          <a:ln>
            <a:noFill/>
          </a:ln>
        </p:spPr>
      </p:pic>
      <p:sp>
        <p:nvSpPr>
          <p:cNvPr id="89" name="Google Shape;89;p1"/>
          <p:cNvSpPr txBox="1"/>
          <p:nvPr/>
        </p:nvSpPr>
        <p:spPr>
          <a:xfrm>
            <a:off x="923276" y="1391909"/>
            <a:ext cx="614334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i="0" u="none" strike="noStrike" cap="none">
                <a:solidFill>
                  <a:schemeClr val="lt1"/>
                </a:solidFill>
                <a:latin typeface="Open Sans"/>
                <a:ea typeface="Open Sans"/>
                <a:cs typeface="Open Sans"/>
                <a:sym typeface="Open Sans"/>
              </a:rPr>
              <a:t> </a:t>
            </a:r>
            <a:endParaRPr sz="5400" b="1">
              <a:solidFill>
                <a:schemeClr val="lt1"/>
              </a:solidFill>
              <a:latin typeface="Calibri"/>
              <a:ea typeface="Calibri"/>
              <a:cs typeface="Calibri"/>
              <a:sym typeface="Calibri"/>
            </a:endParaRPr>
          </a:p>
        </p:txBody>
      </p:sp>
      <p:graphicFrame>
        <p:nvGraphicFramePr>
          <p:cNvPr id="91" name="Google Shape;91;p1"/>
          <p:cNvGraphicFramePr/>
          <p:nvPr>
            <p:extLst>
              <p:ext uri="{D42A27DB-BD31-4B8C-83A1-F6EECF244321}">
                <p14:modId xmlns:p14="http://schemas.microsoft.com/office/powerpoint/2010/main" val="180759004"/>
              </p:ext>
            </p:extLst>
          </p:nvPr>
        </p:nvGraphicFramePr>
        <p:xfrm>
          <a:off x="248574" y="1546080"/>
          <a:ext cx="11778674" cy="5197363"/>
        </p:xfrm>
        <a:graphic>
          <a:graphicData uri="http://schemas.openxmlformats.org/drawingml/2006/table">
            <a:tbl>
              <a:tblPr firstRow="1" bandRow="1">
                <a:noFill/>
                <a:tableStyleId>{47A794F1-7980-4348-B889-8ECB99E3816B}</a:tableStyleId>
              </a:tblPr>
              <a:tblGrid>
                <a:gridCol w="1780251">
                  <a:extLst>
                    <a:ext uri="{9D8B030D-6E8A-4147-A177-3AD203B41FA5}">
                      <a16:colId xmlns:a16="http://schemas.microsoft.com/office/drawing/2014/main" val="20000"/>
                    </a:ext>
                  </a:extLst>
                </a:gridCol>
                <a:gridCol w="2203920">
                  <a:extLst>
                    <a:ext uri="{9D8B030D-6E8A-4147-A177-3AD203B41FA5}">
                      <a16:colId xmlns:a16="http://schemas.microsoft.com/office/drawing/2014/main" val="20001"/>
                    </a:ext>
                  </a:extLst>
                </a:gridCol>
                <a:gridCol w="1404575">
                  <a:extLst>
                    <a:ext uri="{9D8B030D-6E8A-4147-A177-3AD203B41FA5}">
                      <a16:colId xmlns:a16="http://schemas.microsoft.com/office/drawing/2014/main" val="20002"/>
                    </a:ext>
                  </a:extLst>
                </a:gridCol>
                <a:gridCol w="1367162">
                  <a:extLst>
                    <a:ext uri="{9D8B030D-6E8A-4147-A177-3AD203B41FA5}">
                      <a16:colId xmlns:a16="http://schemas.microsoft.com/office/drawing/2014/main" val="20003"/>
                    </a:ext>
                  </a:extLst>
                </a:gridCol>
                <a:gridCol w="1420427">
                  <a:extLst>
                    <a:ext uri="{9D8B030D-6E8A-4147-A177-3AD203B41FA5}">
                      <a16:colId xmlns:a16="http://schemas.microsoft.com/office/drawing/2014/main" val="20004"/>
                    </a:ext>
                  </a:extLst>
                </a:gridCol>
                <a:gridCol w="3602339">
                  <a:extLst>
                    <a:ext uri="{9D8B030D-6E8A-4147-A177-3AD203B41FA5}">
                      <a16:colId xmlns:a16="http://schemas.microsoft.com/office/drawing/2014/main" val="20005"/>
                    </a:ext>
                  </a:extLst>
                </a:gridCol>
              </a:tblGrid>
              <a:tr h="392445">
                <a:tc>
                  <a:txBody>
                    <a:bodyPr/>
                    <a:lstStyle/>
                    <a:p>
                      <a:pPr marL="0" marR="0" lvl="0" indent="0" algn="l" rtl="0">
                        <a:spcBef>
                          <a:spcPts val="0"/>
                        </a:spcBef>
                        <a:spcAft>
                          <a:spcPts val="0"/>
                        </a:spcAft>
                        <a:buNone/>
                      </a:pPr>
                      <a:r>
                        <a:rPr lang="en-GB" sz="1700" u="none" strike="noStrike" cap="none" dirty="0">
                          <a:solidFill>
                            <a:schemeClr val="lt1"/>
                          </a:solidFill>
                          <a:latin typeface="Verdana" panose="020B0604030504040204" pitchFamily="34" charset="0"/>
                          <a:ea typeface="Verdana" panose="020B0604030504040204" pitchFamily="34" charset="0"/>
                        </a:rPr>
                        <a:t>Activity</a:t>
                      </a:r>
                      <a:endParaRPr sz="1700" dirty="0">
                        <a:latin typeface="Verdana" panose="020B0604030504040204" pitchFamily="34" charset="0"/>
                        <a:ea typeface="Verdana" panose="020B0604030504040204" pitchFamily="34" charset="0"/>
                      </a:endParaRPr>
                    </a:p>
                  </a:txBody>
                  <a:tcPr marL="91450" marR="91450" marT="45725" marB="45725"/>
                </a:tc>
                <a:tc>
                  <a:txBody>
                    <a:bodyPr/>
                    <a:lstStyle/>
                    <a:p>
                      <a:pPr marL="0" marR="0" lvl="0" indent="0" algn="l" rtl="0">
                        <a:spcBef>
                          <a:spcPts val="0"/>
                        </a:spcBef>
                        <a:spcAft>
                          <a:spcPts val="0"/>
                        </a:spcAft>
                        <a:buNone/>
                      </a:pPr>
                      <a:r>
                        <a:rPr lang="en-GB" sz="1700" dirty="0">
                          <a:latin typeface="Verdana" panose="020B0604030504040204" pitchFamily="34" charset="0"/>
                          <a:ea typeface="Verdana" panose="020B0604030504040204" pitchFamily="34" charset="0"/>
                        </a:rPr>
                        <a:t>What is it?</a:t>
                      </a:r>
                      <a:endParaRPr sz="1700" dirty="0">
                        <a:latin typeface="Verdana" panose="020B0604030504040204" pitchFamily="34" charset="0"/>
                        <a:ea typeface="Verdana" panose="020B0604030504040204" pitchFamily="34" charset="0"/>
                      </a:endParaRPr>
                    </a:p>
                  </a:txBody>
                  <a:tcPr marL="91450" marR="91450" marT="45725" marB="45725"/>
                </a:tc>
                <a:tc>
                  <a:txBody>
                    <a:bodyPr/>
                    <a:lstStyle/>
                    <a:p>
                      <a:pPr marL="0" marR="0" lvl="0" indent="0" algn="l" rtl="0">
                        <a:spcBef>
                          <a:spcPts val="0"/>
                        </a:spcBef>
                        <a:spcAft>
                          <a:spcPts val="0"/>
                        </a:spcAft>
                        <a:buNone/>
                      </a:pPr>
                      <a:r>
                        <a:rPr lang="en-GB" sz="1700">
                          <a:latin typeface="Verdana" panose="020B0604030504040204" pitchFamily="34" charset="0"/>
                          <a:ea typeface="Verdana" panose="020B0604030504040204" pitchFamily="34" charset="0"/>
                        </a:rPr>
                        <a:t>When?</a:t>
                      </a:r>
                      <a:endParaRPr sz="1700">
                        <a:latin typeface="Verdana" panose="020B0604030504040204" pitchFamily="34" charset="0"/>
                        <a:ea typeface="Verdana" panose="020B0604030504040204" pitchFamily="34" charset="0"/>
                      </a:endParaRPr>
                    </a:p>
                  </a:txBody>
                  <a:tcPr marL="91450" marR="91450" marT="45725" marB="45725"/>
                </a:tc>
                <a:tc>
                  <a:txBody>
                    <a:bodyPr/>
                    <a:lstStyle/>
                    <a:p>
                      <a:pPr marL="0" marR="0" lvl="0" indent="0" algn="l" rtl="0">
                        <a:spcBef>
                          <a:spcPts val="0"/>
                        </a:spcBef>
                        <a:spcAft>
                          <a:spcPts val="0"/>
                        </a:spcAft>
                        <a:buNone/>
                      </a:pPr>
                      <a:r>
                        <a:rPr lang="en-GB" sz="1700">
                          <a:latin typeface="Verdana" panose="020B0604030504040204" pitchFamily="34" charset="0"/>
                          <a:ea typeface="Verdana" panose="020B0604030504040204" pitchFamily="34" charset="0"/>
                        </a:rPr>
                        <a:t>Where?</a:t>
                      </a:r>
                      <a:endParaRPr sz="1700">
                        <a:latin typeface="Verdana" panose="020B0604030504040204" pitchFamily="34" charset="0"/>
                        <a:ea typeface="Verdana" panose="020B0604030504040204" pitchFamily="34" charset="0"/>
                      </a:endParaRPr>
                    </a:p>
                  </a:txBody>
                  <a:tcPr marL="91450" marR="91450" marT="45725" marB="45725"/>
                </a:tc>
                <a:tc>
                  <a:txBody>
                    <a:bodyPr/>
                    <a:lstStyle/>
                    <a:p>
                      <a:pPr marL="0" marR="0" lvl="0" indent="0" algn="l" rtl="0">
                        <a:spcBef>
                          <a:spcPts val="0"/>
                        </a:spcBef>
                        <a:spcAft>
                          <a:spcPts val="0"/>
                        </a:spcAft>
                        <a:buNone/>
                      </a:pPr>
                      <a:r>
                        <a:rPr lang="en-GB" sz="1700">
                          <a:latin typeface="Verdana" panose="020B0604030504040204" pitchFamily="34" charset="0"/>
                          <a:ea typeface="Verdana" panose="020B0604030504040204" pitchFamily="34" charset="0"/>
                        </a:rPr>
                        <a:t>Who?</a:t>
                      </a:r>
                      <a:endParaRPr sz="1700">
                        <a:latin typeface="Verdana" panose="020B0604030504040204" pitchFamily="34" charset="0"/>
                        <a:ea typeface="Verdana" panose="020B0604030504040204" pitchFamily="34" charset="0"/>
                      </a:endParaRPr>
                    </a:p>
                  </a:txBody>
                  <a:tcPr marL="91450" marR="91450" marT="45725" marB="45725"/>
                </a:tc>
                <a:tc>
                  <a:txBody>
                    <a:bodyPr/>
                    <a:lstStyle/>
                    <a:p>
                      <a:pPr marL="0" marR="0" lvl="0" indent="0" algn="l" rtl="0">
                        <a:spcBef>
                          <a:spcPts val="0"/>
                        </a:spcBef>
                        <a:spcAft>
                          <a:spcPts val="0"/>
                        </a:spcAft>
                        <a:buNone/>
                      </a:pPr>
                      <a:r>
                        <a:rPr lang="en-GB" sz="1700" dirty="0">
                          <a:latin typeface="Verdana" panose="020B0604030504040204" pitchFamily="34" charset="0"/>
                          <a:ea typeface="Verdana" panose="020B0604030504040204" pitchFamily="34" charset="0"/>
                        </a:rPr>
                        <a:t>What next?</a:t>
                      </a:r>
                      <a:endParaRPr sz="1700" dirty="0">
                        <a:latin typeface="Verdana" panose="020B0604030504040204" pitchFamily="34" charset="0"/>
                        <a:ea typeface="Verdana" panose="020B0604030504040204" pitchFamily="34" charset="0"/>
                      </a:endParaRPr>
                    </a:p>
                  </a:txBody>
                  <a:tcPr marL="91450" marR="91450" marT="45725" marB="45725"/>
                </a:tc>
                <a:extLst>
                  <a:ext uri="{0D108BD9-81ED-4DB2-BD59-A6C34878D82A}">
                    <a16:rowId xmlns:a16="http://schemas.microsoft.com/office/drawing/2014/main" val="10000"/>
                  </a:ext>
                </a:extLst>
              </a:tr>
              <a:tr h="1026348">
                <a:tc>
                  <a:txBody>
                    <a:bodyPr/>
                    <a:lstStyle/>
                    <a:p>
                      <a:pPr>
                        <a:lnSpc>
                          <a:spcPct val="115000"/>
                        </a:lnSpc>
                        <a:spcAft>
                          <a:spcPts val="1000"/>
                        </a:spcAft>
                      </a:pPr>
                      <a:r>
                        <a:rPr lang="en-GB" sz="1700" dirty="0">
                          <a:effectLst/>
                          <a:latin typeface="Verdana" panose="020B0604030504040204" pitchFamily="34" charset="0"/>
                          <a:ea typeface="Verdana" panose="020B0604030504040204" pitchFamily="34" charset="0"/>
                        </a:rPr>
                        <a:t>Weston College campus tours</a:t>
                      </a:r>
                    </a:p>
                  </a:txBody>
                  <a:tcPr marL="68580" marR="68580" marT="0" marB="0"/>
                </a:tc>
                <a:tc>
                  <a:txBody>
                    <a:bodyPr/>
                    <a:lstStyle/>
                    <a:p>
                      <a:pPr>
                        <a:lnSpc>
                          <a:spcPct val="115000"/>
                        </a:lnSpc>
                        <a:spcAft>
                          <a:spcPts val="1000"/>
                        </a:spcAft>
                      </a:pPr>
                      <a:r>
                        <a:rPr lang="en-GB" sz="1700" dirty="0">
                          <a:effectLst/>
                          <a:latin typeface="Verdana" panose="020B0604030504040204" pitchFamily="34" charset="0"/>
                          <a:ea typeface="Verdana" panose="020B0604030504040204" pitchFamily="34" charset="0"/>
                        </a:rPr>
                        <a:t>A great chance for year 11 students to have a look around college before the summer</a:t>
                      </a:r>
                    </a:p>
                  </a:txBody>
                  <a:tcPr marL="68580" marR="68580" marT="0" marB="0"/>
                </a:tc>
                <a:tc>
                  <a:txBody>
                    <a:bodyPr/>
                    <a:lstStyle/>
                    <a:p>
                      <a:pPr>
                        <a:lnSpc>
                          <a:spcPct val="115000"/>
                        </a:lnSpc>
                        <a:spcAft>
                          <a:spcPts val="1000"/>
                        </a:spcAft>
                      </a:pPr>
                      <a:r>
                        <a:rPr lang="en-GB" sz="1700" dirty="0">
                          <a:effectLst/>
                          <a:latin typeface="Verdana" panose="020B0604030504040204" pitchFamily="34" charset="0"/>
                          <a:ea typeface="Verdana" panose="020B0604030504040204" pitchFamily="34" charset="0"/>
                        </a:rPr>
                        <a:t>All through May</a:t>
                      </a:r>
                    </a:p>
                  </a:txBody>
                  <a:tcPr marL="68580" marR="68580" marT="0" marB="0"/>
                </a:tc>
                <a:tc>
                  <a:txBody>
                    <a:bodyPr/>
                    <a:lstStyle/>
                    <a:p>
                      <a:pPr>
                        <a:lnSpc>
                          <a:spcPct val="115000"/>
                        </a:lnSpc>
                        <a:spcAft>
                          <a:spcPts val="1000"/>
                        </a:spcAft>
                      </a:pPr>
                      <a:r>
                        <a:rPr lang="en-GB" sz="1700" dirty="0">
                          <a:effectLst/>
                          <a:latin typeface="Verdana" panose="020B0604030504040204" pitchFamily="34" charset="0"/>
                          <a:ea typeface="Verdana" panose="020B0604030504040204" pitchFamily="34" charset="0"/>
                        </a:rPr>
                        <a:t>All campuses</a:t>
                      </a:r>
                    </a:p>
                  </a:txBody>
                  <a:tcPr marL="68580" marR="68580" marT="0" marB="0"/>
                </a:tc>
                <a:tc>
                  <a:txBody>
                    <a:bodyPr/>
                    <a:lstStyle/>
                    <a:p>
                      <a:pPr>
                        <a:lnSpc>
                          <a:spcPct val="115000"/>
                        </a:lnSpc>
                        <a:spcAft>
                          <a:spcPts val="1000"/>
                        </a:spcAft>
                      </a:pPr>
                      <a:r>
                        <a:rPr lang="en-GB" sz="1700" dirty="0">
                          <a:effectLst/>
                          <a:latin typeface="Verdana" panose="020B0604030504040204" pitchFamily="34" charset="0"/>
                          <a:ea typeface="Verdana" panose="020B0604030504040204" pitchFamily="34" charset="0"/>
                        </a:rPr>
                        <a:t>Year 11 students and their families</a:t>
                      </a:r>
                    </a:p>
                  </a:txBody>
                  <a:tcPr marL="68580" marR="68580" marT="0" marB="0"/>
                </a:tc>
                <a:tc>
                  <a:txBody>
                    <a:bodyPr/>
                    <a:lstStyle/>
                    <a:p>
                      <a:pPr>
                        <a:lnSpc>
                          <a:spcPct val="115000"/>
                        </a:lnSpc>
                        <a:spcAft>
                          <a:spcPts val="1000"/>
                        </a:spcAft>
                      </a:pPr>
                      <a:r>
                        <a:rPr lang="en-GB" sz="1700" dirty="0">
                          <a:effectLst/>
                          <a:latin typeface="Verdana" panose="020B0604030504040204" pitchFamily="34" charset="0"/>
                          <a:ea typeface="Verdana" panose="020B0604030504040204" pitchFamily="34" charset="0"/>
                        </a:rPr>
                        <a:t>Email-</a:t>
                      </a:r>
                      <a:r>
                        <a:rPr lang="en-GB" sz="1700" dirty="0">
                          <a:effectLst/>
                          <a:latin typeface="Verdana" panose="020B0604030504040204" pitchFamily="34" charset="0"/>
                          <a:ea typeface="Verdana" panose="020B0604030504040204" pitchFamily="34" charset="0"/>
                          <a:hlinkClick r:id="rId4"/>
                        </a:rPr>
                        <a:t>schoolteam@weston.ac.uk</a:t>
                      </a:r>
                      <a:r>
                        <a:rPr lang="en-GB" sz="1700" dirty="0">
                          <a:effectLst/>
                          <a:latin typeface="Verdana" panose="020B0604030504040204" pitchFamily="34" charset="0"/>
                          <a:ea typeface="Verdana" panose="020B0604030504040204" pitchFamily="34" charset="0"/>
                        </a:rPr>
                        <a:t> to book a tour</a:t>
                      </a:r>
                    </a:p>
                  </a:txBody>
                  <a:tcPr marL="68580" marR="68580" marT="0" marB="0"/>
                </a:tc>
                <a:extLst>
                  <a:ext uri="{0D108BD9-81ED-4DB2-BD59-A6C34878D82A}">
                    <a16:rowId xmlns:a16="http://schemas.microsoft.com/office/drawing/2014/main" val="10001"/>
                  </a:ext>
                </a:extLst>
              </a:tr>
              <a:tr h="917123">
                <a:tc>
                  <a:txBody>
                    <a:bodyPr/>
                    <a:lstStyle/>
                    <a:p>
                      <a:pPr>
                        <a:lnSpc>
                          <a:spcPct val="115000"/>
                        </a:lnSpc>
                        <a:spcAft>
                          <a:spcPts val="1000"/>
                        </a:spcAft>
                      </a:pPr>
                      <a:r>
                        <a:rPr lang="en-GB" sz="1700" dirty="0">
                          <a:effectLst/>
                          <a:latin typeface="Verdana" panose="020B0604030504040204" pitchFamily="34" charset="0"/>
                          <a:ea typeface="Verdana" panose="020B0604030504040204" pitchFamily="34" charset="0"/>
                        </a:rPr>
                        <a:t>Bridgwater &amp; Taunton College pathway to the police force</a:t>
                      </a:r>
                    </a:p>
                  </a:txBody>
                  <a:tcPr marL="68580" marR="68580" marT="0" marB="0"/>
                </a:tc>
                <a:tc>
                  <a:txBody>
                    <a:bodyPr/>
                    <a:lstStyle/>
                    <a:p>
                      <a:pPr>
                        <a:lnSpc>
                          <a:spcPct val="115000"/>
                        </a:lnSpc>
                        <a:spcAft>
                          <a:spcPts val="1000"/>
                        </a:spcAft>
                      </a:pPr>
                      <a:r>
                        <a:rPr lang="en-GB" sz="1700" dirty="0">
                          <a:effectLst/>
                          <a:latin typeface="Verdana" panose="020B0604030504040204" pitchFamily="34" charset="0"/>
                          <a:ea typeface="Verdana" panose="020B0604030504040204" pitchFamily="34" charset="0"/>
                        </a:rPr>
                        <a:t>An information event to talk about academic options to join the police</a:t>
                      </a:r>
                    </a:p>
                  </a:txBody>
                  <a:tcPr marL="68580" marR="68580" marT="0" marB="0"/>
                </a:tc>
                <a:tc>
                  <a:txBody>
                    <a:bodyPr/>
                    <a:lstStyle/>
                    <a:p>
                      <a:pPr>
                        <a:lnSpc>
                          <a:spcPct val="115000"/>
                        </a:lnSpc>
                        <a:spcAft>
                          <a:spcPts val="1000"/>
                        </a:spcAft>
                      </a:pPr>
                      <a:r>
                        <a:rPr lang="en-GB" sz="1700" dirty="0">
                          <a:effectLst/>
                          <a:latin typeface="Verdana" panose="020B0604030504040204" pitchFamily="34" charset="0"/>
                          <a:ea typeface="Verdana" panose="020B0604030504040204" pitchFamily="34" charset="0"/>
                        </a:rPr>
                        <a:t>May 1st</a:t>
                      </a:r>
                    </a:p>
                  </a:txBody>
                  <a:tcPr marL="68580" marR="68580" marT="0" marB="0"/>
                </a:tc>
                <a:tc>
                  <a:txBody>
                    <a:bodyPr/>
                    <a:lstStyle/>
                    <a:p>
                      <a:pPr>
                        <a:lnSpc>
                          <a:spcPct val="115000"/>
                        </a:lnSpc>
                        <a:spcAft>
                          <a:spcPts val="1000"/>
                        </a:spcAft>
                      </a:pPr>
                      <a:r>
                        <a:rPr lang="en-GB" sz="1700" dirty="0">
                          <a:effectLst/>
                          <a:latin typeface="Verdana" panose="020B0604030504040204" pitchFamily="34" charset="0"/>
                          <a:ea typeface="Verdana" panose="020B0604030504040204" pitchFamily="34" charset="0"/>
                        </a:rPr>
                        <a:t>Bridgwater campus</a:t>
                      </a:r>
                    </a:p>
                  </a:txBody>
                  <a:tcPr marL="68580" marR="68580" marT="0" marB="0"/>
                </a:tc>
                <a:tc>
                  <a:txBody>
                    <a:bodyPr/>
                    <a:lstStyle/>
                    <a:p>
                      <a:pPr>
                        <a:lnSpc>
                          <a:spcPct val="115000"/>
                        </a:lnSpc>
                        <a:spcAft>
                          <a:spcPts val="1000"/>
                        </a:spcAft>
                      </a:pPr>
                      <a:r>
                        <a:rPr lang="en-GB" sz="1700" dirty="0">
                          <a:effectLst/>
                          <a:latin typeface="Verdana" panose="020B0604030504040204" pitchFamily="34" charset="0"/>
                          <a:ea typeface="Verdana" panose="020B0604030504040204" pitchFamily="34" charset="0"/>
                        </a:rPr>
                        <a:t>Students and families</a:t>
                      </a: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
                          <a:srgbClr val="000000"/>
                        </a:buClr>
                        <a:buSzTx/>
                        <a:buFont typeface="Arial"/>
                        <a:buNone/>
                        <a:tabLst/>
                        <a:defRPr/>
                      </a:pPr>
                      <a:r>
                        <a:rPr lang="en-GB" sz="1700" dirty="0">
                          <a:effectLst/>
                          <a:latin typeface="Verdana" panose="020B0604030504040204" pitchFamily="34" charset="0"/>
                          <a:ea typeface="Verdana" panose="020B0604030504040204" pitchFamily="34" charset="0"/>
                        </a:rPr>
                        <a:t>Register-</a:t>
                      </a:r>
                      <a:endParaRPr lang="en-GB" sz="1700" dirty="0">
                        <a:latin typeface="Verdana" panose="020B0604030504040204" pitchFamily="34" charset="0"/>
                        <a:ea typeface="Verdana" panose="020B0604030504040204" pitchFamily="34" charset="0"/>
                        <a:hlinkClick r:id="rId5"/>
                      </a:endParaRPr>
                    </a:p>
                    <a:p>
                      <a:pPr marL="0" marR="0" lvl="0" indent="0" algn="l" defTabSz="914400" rtl="0" eaLnBrk="1" fontAlgn="auto" latinLnBrk="0" hangingPunct="1">
                        <a:lnSpc>
                          <a:spcPct val="115000"/>
                        </a:lnSpc>
                        <a:spcBef>
                          <a:spcPts val="0"/>
                        </a:spcBef>
                        <a:spcAft>
                          <a:spcPts val="1000"/>
                        </a:spcAft>
                        <a:buClr>
                          <a:srgbClr val="000000"/>
                        </a:buClr>
                        <a:buSzTx/>
                        <a:buFont typeface="Arial"/>
                        <a:buNone/>
                        <a:tabLst/>
                        <a:defRPr/>
                      </a:pPr>
                      <a:r>
                        <a:rPr lang="en-GB" sz="1700" dirty="0">
                          <a:latin typeface="Verdana" panose="020B0604030504040204" pitchFamily="34" charset="0"/>
                          <a:ea typeface="Verdana" panose="020B0604030504040204" pitchFamily="34" charset="0"/>
                          <a:hlinkClick r:id="rId5"/>
                        </a:rPr>
                        <a:t>https://www.btc.ac.uk/events/</a:t>
                      </a:r>
                      <a:endParaRPr lang="en-GB" sz="1700" dirty="0">
                        <a:latin typeface="Verdana" panose="020B0604030504040204" pitchFamily="34" charset="0"/>
                        <a:ea typeface="Verdana" panose="020B0604030504040204" pitchFamily="34" charset="0"/>
                      </a:endParaRPr>
                    </a:p>
                  </a:txBody>
                  <a:tcPr marL="68580" marR="68580" marT="0" marB="0"/>
                </a:tc>
                <a:extLst>
                  <a:ext uri="{0D108BD9-81ED-4DB2-BD59-A6C34878D82A}">
                    <a16:rowId xmlns:a16="http://schemas.microsoft.com/office/drawing/2014/main" val="10002"/>
                  </a:ext>
                </a:extLst>
              </a:tr>
              <a:tr h="978743">
                <a:tc>
                  <a:txBody>
                    <a:bodyPr/>
                    <a:lstStyle/>
                    <a:p>
                      <a:pPr>
                        <a:lnSpc>
                          <a:spcPct val="115000"/>
                        </a:lnSpc>
                        <a:spcAft>
                          <a:spcPts val="1000"/>
                        </a:spcAft>
                      </a:pPr>
                      <a:r>
                        <a:rPr lang="en-GB" sz="1700" dirty="0">
                          <a:effectLst/>
                          <a:latin typeface="Verdana" panose="020B0604030504040204" pitchFamily="34" charset="0"/>
                          <a:ea typeface="Verdana" panose="020B0604030504040204" pitchFamily="34" charset="0"/>
                        </a:rPr>
                        <a:t>Bristol Robins Education Foundation open evening</a:t>
                      </a:r>
                    </a:p>
                  </a:txBody>
                  <a:tcPr marL="68580" marR="68580" marT="0" marB="0"/>
                </a:tc>
                <a:tc>
                  <a:txBody>
                    <a:bodyPr/>
                    <a:lstStyle/>
                    <a:p>
                      <a:pPr>
                        <a:lnSpc>
                          <a:spcPct val="115000"/>
                        </a:lnSpc>
                        <a:spcAft>
                          <a:spcPts val="1000"/>
                        </a:spcAft>
                      </a:pPr>
                      <a:r>
                        <a:rPr lang="en-GB" sz="1700" dirty="0">
                          <a:effectLst/>
                          <a:latin typeface="Verdana" panose="020B0604030504040204" pitchFamily="34" charset="0"/>
                          <a:ea typeface="Verdana" panose="020B0604030504040204" pitchFamily="34" charset="0"/>
                        </a:rPr>
                        <a:t>An open evening to explore courses and options beyond year 11</a:t>
                      </a:r>
                    </a:p>
                  </a:txBody>
                  <a:tcPr marL="68580" marR="68580" marT="0" marB="0"/>
                </a:tc>
                <a:tc>
                  <a:txBody>
                    <a:bodyPr/>
                    <a:lstStyle/>
                    <a:p>
                      <a:pPr>
                        <a:lnSpc>
                          <a:spcPct val="115000"/>
                        </a:lnSpc>
                        <a:spcAft>
                          <a:spcPts val="1000"/>
                        </a:spcAft>
                      </a:pPr>
                      <a:r>
                        <a:rPr lang="en-GB" sz="1700" dirty="0">
                          <a:effectLst/>
                          <a:latin typeface="Verdana" panose="020B0604030504040204" pitchFamily="34" charset="0"/>
                          <a:ea typeface="Verdana" panose="020B0604030504040204" pitchFamily="34" charset="0"/>
                        </a:rPr>
                        <a:t>May 1st</a:t>
                      </a:r>
                    </a:p>
                  </a:txBody>
                  <a:tcPr marL="68580" marR="68580" marT="0" marB="0"/>
                </a:tc>
                <a:tc>
                  <a:txBody>
                    <a:bodyPr/>
                    <a:lstStyle/>
                    <a:p>
                      <a:pPr>
                        <a:lnSpc>
                          <a:spcPct val="115000"/>
                        </a:lnSpc>
                        <a:spcAft>
                          <a:spcPts val="1000"/>
                        </a:spcAft>
                      </a:pPr>
                      <a:r>
                        <a:rPr lang="en-GB" sz="1700" dirty="0">
                          <a:effectLst/>
                          <a:latin typeface="Verdana" panose="020B0604030504040204" pitchFamily="34" charset="0"/>
                          <a:ea typeface="Verdana" panose="020B0604030504040204" pitchFamily="34" charset="0"/>
                        </a:rPr>
                        <a:t>Robins Foundation campuses</a:t>
                      </a:r>
                    </a:p>
                  </a:txBody>
                  <a:tcPr marL="68580" marR="68580" marT="0" marB="0"/>
                </a:tc>
                <a:tc>
                  <a:txBody>
                    <a:bodyPr/>
                    <a:lstStyle/>
                    <a:p>
                      <a:pPr>
                        <a:lnSpc>
                          <a:spcPct val="115000"/>
                        </a:lnSpc>
                        <a:spcAft>
                          <a:spcPts val="1000"/>
                        </a:spcAft>
                      </a:pPr>
                      <a:r>
                        <a:rPr lang="en-GB" sz="1700" dirty="0">
                          <a:effectLst/>
                          <a:latin typeface="Verdana" panose="020B0604030504040204" pitchFamily="34" charset="0"/>
                          <a:ea typeface="Verdana" panose="020B0604030504040204" pitchFamily="34" charset="0"/>
                        </a:rPr>
                        <a:t>Year 10 &amp; 11 students</a:t>
                      </a: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
                          <a:srgbClr val="000000"/>
                        </a:buClr>
                        <a:buSzTx/>
                        <a:buFont typeface="Arial"/>
                        <a:buNone/>
                        <a:tabLst/>
                        <a:defRPr/>
                      </a:pPr>
                      <a:r>
                        <a:rPr lang="en-GB" sz="1700" dirty="0">
                          <a:effectLst/>
                          <a:latin typeface="Verdana" panose="020B0604030504040204" pitchFamily="34" charset="0"/>
                          <a:ea typeface="Verdana" panose="020B0604030504040204" pitchFamily="34" charset="0"/>
                        </a:rPr>
                        <a:t>Register- </a:t>
                      </a:r>
                      <a:r>
                        <a:rPr lang="en-GB" sz="1700" b="0" i="0" u="none" strike="noStrike" cap="none" dirty="0">
                          <a:solidFill>
                            <a:schemeClr val="dk1"/>
                          </a:solidFill>
                          <a:effectLst/>
                          <a:latin typeface="Verdana" panose="020B0604030504040204" pitchFamily="34" charset="0"/>
                          <a:ea typeface="Verdana" panose="020B0604030504040204" pitchFamily="34" charset="0"/>
                          <a:cs typeface="Calibri"/>
                          <a:sym typeface="Arial"/>
                          <a:hlinkClick r:id="rId6"/>
                        </a:rPr>
                        <a:t>https://www.bcfc.co.uk/robins-foundation/post-16-open-events/</a:t>
                      </a:r>
                      <a:endParaRPr lang="en-GB" sz="1700" b="0" i="0" u="none" strike="noStrike" cap="none" dirty="0">
                        <a:solidFill>
                          <a:schemeClr val="dk1"/>
                        </a:solidFill>
                        <a:effectLst/>
                        <a:latin typeface="Verdana" panose="020B0604030504040204" pitchFamily="34" charset="0"/>
                        <a:ea typeface="Verdana" panose="020B0604030504040204" pitchFamily="34" charset="0"/>
                        <a:cs typeface="Calibri"/>
                        <a:sym typeface="Arial"/>
                      </a:endParaRPr>
                    </a:p>
                    <a:p>
                      <a:pPr>
                        <a:lnSpc>
                          <a:spcPct val="115000"/>
                        </a:lnSpc>
                        <a:spcAft>
                          <a:spcPts val="1000"/>
                        </a:spcAft>
                      </a:pPr>
                      <a:endParaRPr lang="en-GB" sz="1700" dirty="0">
                        <a:effectLst/>
                        <a:latin typeface="Verdana" panose="020B0604030504040204" pitchFamily="34" charset="0"/>
                        <a:ea typeface="Verdana" panose="020B0604030504040204" pitchFamily="34" charset="0"/>
                      </a:endParaRPr>
                    </a:p>
                  </a:txBody>
                  <a:tcPr marL="68580" marR="68580" marT="0" marB="0"/>
                </a:tc>
                <a:extLst>
                  <a:ext uri="{0D108BD9-81ED-4DB2-BD59-A6C34878D82A}">
                    <a16:rowId xmlns:a16="http://schemas.microsoft.com/office/drawing/2014/main" val="10003"/>
                  </a:ext>
                </a:extLst>
              </a:tr>
            </a:tbl>
          </a:graphicData>
        </a:graphic>
      </p:graphicFrame>
      <p:sp>
        <p:nvSpPr>
          <p:cNvPr id="92" name="Google Shape;92;p1"/>
          <p:cNvSpPr txBox="1"/>
          <p:nvPr/>
        </p:nvSpPr>
        <p:spPr>
          <a:xfrm>
            <a:off x="-119033" y="99571"/>
            <a:ext cx="11490675" cy="1446509"/>
          </a:xfrm>
          <a:prstGeom prst="rect">
            <a:avLst/>
          </a:prstGeom>
          <a:noFill/>
          <a:ln>
            <a:noFill/>
          </a:ln>
        </p:spPr>
        <p:txBody>
          <a:bodyPr spcFirstLastPara="1" wrap="square" lIns="91425" tIns="45700" rIns="91425" bIns="45700" anchor="t" anchorCtr="0">
            <a:spAutoFit/>
          </a:bodyPr>
          <a:lstStyle/>
          <a:p>
            <a:pPr lvl="0" algn="ctr"/>
            <a:r>
              <a:rPr lang="en-GB" sz="4400" b="1" dirty="0">
                <a:solidFill>
                  <a:schemeClr val="lt1"/>
                </a:solidFill>
                <a:latin typeface="Calibri"/>
                <a:ea typeface="Calibri"/>
                <a:cs typeface="Calibri"/>
                <a:sym typeface="Calibri"/>
              </a:rPr>
              <a:t>May Careers </a:t>
            </a:r>
          </a:p>
          <a:p>
            <a:pPr lvl="0" algn="ctr"/>
            <a:r>
              <a:rPr lang="en-GB" sz="4400" b="1" dirty="0">
                <a:solidFill>
                  <a:schemeClr val="lt1"/>
                </a:solidFill>
                <a:latin typeface="Calibri"/>
                <a:ea typeface="Calibri"/>
                <a:cs typeface="Calibri"/>
                <a:sym typeface="Calibri"/>
              </a:rPr>
              <a:t>Events &amp; Activities</a:t>
            </a:r>
            <a:endParaRPr sz="4400" dirty="0"/>
          </a:p>
        </p:txBody>
      </p:sp>
      <p:pic>
        <p:nvPicPr>
          <p:cNvPr id="3" name="Picture 2">
            <a:extLst>
              <a:ext uri="{FF2B5EF4-FFF2-40B4-BE49-F238E27FC236}">
                <a16:creationId xmlns:a16="http://schemas.microsoft.com/office/drawing/2014/main" id="{BA49CC7C-2E3A-4468-821A-E72DFF3DCC1D}"/>
              </a:ext>
            </a:extLst>
          </p:cNvPr>
          <p:cNvPicPr>
            <a:picLocks noChangeAspect="1"/>
          </p:cNvPicPr>
          <p:nvPr/>
        </p:nvPicPr>
        <p:blipFill>
          <a:blip r:embed="rId7"/>
          <a:stretch>
            <a:fillRect/>
          </a:stretch>
        </p:blipFill>
        <p:spPr>
          <a:xfrm>
            <a:off x="9796259" y="-4400"/>
            <a:ext cx="2627643" cy="1477328"/>
          </a:xfrm>
          <a:prstGeom prst="rect">
            <a:avLst/>
          </a:prstGeom>
        </p:spPr>
      </p:pic>
    </p:spTree>
    <p:extLst>
      <p:ext uri="{BB962C8B-B14F-4D97-AF65-F5344CB8AC3E}">
        <p14:creationId xmlns:p14="http://schemas.microsoft.com/office/powerpoint/2010/main" val="918352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0" y="6704914"/>
            <a:ext cx="12192000" cy="153085"/>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0" y="-45719"/>
            <a:ext cx="45719" cy="4571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1"/>
          <p:cNvSpPr/>
          <p:nvPr/>
        </p:nvSpPr>
        <p:spPr>
          <a:xfrm>
            <a:off x="-12663" y="-11430"/>
            <a:ext cx="12192000" cy="6880859"/>
          </a:xfrm>
          <a:prstGeom prst="rect">
            <a:avLst/>
          </a:prstGeom>
          <a:solidFill>
            <a:srgbClr val="7030A0"/>
          </a:solidFill>
          <a:ln>
            <a:noFill/>
          </a:ln>
        </p:spPr>
        <p:txBody>
          <a:bodyPr spcFirstLastPara="1" wrap="square" lIns="91425" tIns="45700" rIns="91425" bIns="45700" anchor="ctr" anchorCtr="0">
            <a:noAutofit/>
          </a:bodyPr>
          <a:lstStyle/>
          <a:p>
            <a:pPr fontAlgn="t"/>
            <a:endParaRPr lang="en-GB" dirty="0"/>
          </a:p>
        </p:txBody>
      </p:sp>
      <p:pic>
        <p:nvPicPr>
          <p:cNvPr id="88" name="Google Shape;88;p1" descr="The Priory Learning Trust"/>
          <p:cNvPicPr preferRelativeResize="0"/>
          <p:nvPr/>
        </p:nvPicPr>
        <p:blipFill rotWithShape="1">
          <a:blip r:embed="rId3">
            <a:alphaModFix/>
          </a:blip>
          <a:srcRect/>
          <a:stretch/>
        </p:blipFill>
        <p:spPr>
          <a:xfrm>
            <a:off x="248574" y="153085"/>
            <a:ext cx="1527210" cy="1350732"/>
          </a:xfrm>
          <a:prstGeom prst="rect">
            <a:avLst/>
          </a:prstGeom>
          <a:noFill/>
          <a:ln>
            <a:noFill/>
          </a:ln>
        </p:spPr>
      </p:pic>
      <p:sp>
        <p:nvSpPr>
          <p:cNvPr id="89" name="Google Shape;89;p1"/>
          <p:cNvSpPr txBox="1"/>
          <p:nvPr/>
        </p:nvSpPr>
        <p:spPr>
          <a:xfrm>
            <a:off x="923276" y="1391909"/>
            <a:ext cx="614334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i="0" u="none" strike="noStrike" cap="none">
                <a:solidFill>
                  <a:schemeClr val="lt1"/>
                </a:solidFill>
                <a:latin typeface="Open Sans"/>
                <a:ea typeface="Open Sans"/>
                <a:cs typeface="Open Sans"/>
                <a:sym typeface="Open Sans"/>
              </a:rPr>
              <a:t> </a:t>
            </a:r>
            <a:endParaRPr sz="5400" b="1">
              <a:solidFill>
                <a:schemeClr val="lt1"/>
              </a:solidFill>
              <a:latin typeface="Calibri"/>
              <a:ea typeface="Calibri"/>
              <a:cs typeface="Calibri"/>
              <a:sym typeface="Calibri"/>
            </a:endParaRPr>
          </a:p>
        </p:txBody>
      </p:sp>
      <p:graphicFrame>
        <p:nvGraphicFramePr>
          <p:cNvPr id="91" name="Google Shape;91;p1"/>
          <p:cNvGraphicFramePr/>
          <p:nvPr>
            <p:extLst>
              <p:ext uri="{D42A27DB-BD31-4B8C-83A1-F6EECF244321}">
                <p14:modId xmlns:p14="http://schemas.microsoft.com/office/powerpoint/2010/main" val="468502106"/>
              </p:ext>
            </p:extLst>
          </p:nvPr>
        </p:nvGraphicFramePr>
        <p:xfrm>
          <a:off x="248574" y="1546080"/>
          <a:ext cx="11778674" cy="5061661"/>
        </p:xfrm>
        <a:graphic>
          <a:graphicData uri="http://schemas.openxmlformats.org/drawingml/2006/table">
            <a:tbl>
              <a:tblPr firstRow="1" bandRow="1">
                <a:noFill/>
                <a:tableStyleId>{47A794F1-7980-4348-B889-8ECB99E3816B}</a:tableStyleId>
              </a:tblPr>
              <a:tblGrid>
                <a:gridCol w="1926455">
                  <a:extLst>
                    <a:ext uri="{9D8B030D-6E8A-4147-A177-3AD203B41FA5}">
                      <a16:colId xmlns:a16="http://schemas.microsoft.com/office/drawing/2014/main" val="20000"/>
                    </a:ext>
                  </a:extLst>
                </a:gridCol>
                <a:gridCol w="2057716">
                  <a:extLst>
                    <a:ext uri="{9D8B030D-6E8A-4147-A177-3AD203B41FA5}">
                      <a16:colId xmlns:a16="http://schemas.microsoft.com/office/drawing/2014/main" val="20001"/>
                    </a:ext>
                  </a:extLst>
                </a:gridCol>
                <a:gridCol w="1218144">
                  <a:extLst>
                    <a:ext uri="{9D8B030D-6E8A-4147-A177-3AD203B41FA5}">
                      <a16:colId xmlns:a16="http://schemas.microsoft.com/office/drawing/2014/main" val="20002"/>
                    </a:ext>
                  </a:extLst>
                </a:gridCol>
                <a:gridCol w="1704513">
                  <a:extLst>
                    <a:ext uri="{9D8B030D-6E8A-4147-A177-3AD203B41FA5}">
                      <a16:colId xmlns:a16="http://schemas.microsoft.com/office/drawing/2014/main" val="20003"/>
                    </a:ext>
                  </a:extLst>
                </a:gridCol>
                <a:gridCol w="1553592">
                  <a:extLst>
                    <a:ext uri="{9D8B030D-6E8A-4147-A177-3AD203B41FA5}">
                      <a16:colId xmlns:a16="http://schemas.microsoft.com/office/drawing/2014/main" val="20004"/>
                    </a:ext>
                  </a:extLst>
                </a:gridCol>
                <a:gridCol w="3318254">
                  <a:extLst>
                    <a:ext uri="{9D8B030D-6E8A-4147-A177-3AD203B41FA5}">
                      <a16:colId xmlns:a16="http://schemas.microsoft.com/office/drawing/2014/main" val="20005"/>
                    </a:ext>
                  </a:extLst>
                </a:gridCol>
              </a:tblGrid>
              <a:tr h="392445">
                <a:tc>
                  <a:txBody>
                    <a:bodyPr/>
                    <a:lstStyle/>
                    <a:p>
                      <a:pPr marL="0" marR="0" lvl="0" indent="0" algn="l" rtl="0">
                        <a:spcBef>
                          <a:spcPts val="0"/>
                        </a:spcBef>
                        <a:spcAft>
                          <a:spcPts val="0"/>
                        </a:spcAft>
                        <a:buNone/>
                      </a:pPr>
                      <a:r>
                        <a:rPr lang="en-GB" sz="1700" u="none" strike="noStrike" cap="none" dirty="0">
                          <a:solidFill>
                            <a:schemeClr val="lt1"/>
                          </a:solidFill>
                          <a:latin typeface="Verdana" panose="020B0604030504040204" pitchFamily="34" charset="0"/>
                          <a:ea typeface="Verdana" panose="020B0604030504040204" pitchFamily="34" charset="0"/>
                        </a:rPr>
                        <a:t>Activity</a:t>
                      </a:r>
                      <a:endParaRPr sz="1700" dirty="0">
                        <a:latin typeface="Verdana" panose="020B0604030504040204" pitchFamily="34" charset="0"/>
                        <a:ea typeface="Verdana" panose="020B0604030504040204" pitchFamily="34" charset="0"/>
                      </a:endParaRPr>
                    </a:p>
                  </a:txBody>
                  <a:tcPr marL="91450" marR="91450" marT="45725" marB="45725"/>
                </a:tc>
                <a:tc>
                  <a:txBody>
                    <a:bodyPr/>
                    <a:lstStyle/>
                    <a:p>
                      <a:pPr marL="0" marR="0" lvl="0" indent="0" algn="l" rtl="0">
                        <a:spcBef>
                          <a:spcPts val="0"/>
                        </a:spcBef>
                        <a:spcAft>
                          <a:spcPts val="0"/>
                        </a:spcAft>
                        <a:buNone/>
                      </a:pPr>
                      <a:r>
                        <a:rPr lang="en-GB" sz="1700" dirty="0">
                          <a:latin typeface="Verdana" panose="020B0604030504040204" pitchFamily="34" charset="0"/>
                          <a:ea typeface="Verdana" panose="020B0604030504040204" pitchFamily="34" charset="0"/>
                        </a:rPr>
                        <a:t>What is it?</a:t>
                      </a:r>
                      <a:endParaRPr sz="1700" dirty="0">
                        <a:latin typeface="Verdana" panose="020B0604030504040204" pitchFamily="34" charset="0"/>
                        <a:ea typeface="Verdana" panose="020B0604030504040204" pitchFamily="34" charset="0"/>
                      </a:endParaRPr>
                    </a:p>
                  </a:txBody>
                  <a:tcPr marL="91450" marR="91450" marT="45725" marB="45725"/>
                </a:tc>
                <a:tc>
                  <a:txBody>
                    <a:bodyPr/>
                    <a:lstStyle/>
                    <a:p>
                      <a:pPr marL="0" marR="0" lvl="0" indent="0" algn="l" rtl="0">
                        <a:spcBef>
                          <a:spcPts val="0"/>
                        </a:spcBef>
                        <a:spcAft>
                          <a:spcPts val="0"/>
                        </a:spcAft>
                        <a:buNone/>
                      </a:pPr>
                      <a:r>
                        <a:rPr lang="en-GB" sz="1700">
                          <a:latin typeface="Verdana" panose="020B0604030504040204" pitchFamily="34" charset="0"/>
                          <a:ea typeface="Verdana" panose="020B0604030504040204" pitchFamily="34" charset="0"/>
                        </a:rPr>
                        <a:t>When?</a:t>
                      </a:r>
                      <a:endParaRPr sz="1700">
                        <a:latin typeface="Verdana" panose="020B0604030504040204" pitchFamily="34" charset="0"/>
                        <a:ea typeface="Verdana" panose="020B0604030504040204" pitchFamily="34" charset="0"/>
                      </a:endParaRPr>
                    </a:p>
                  </a:txBody>
                  <a:tcPr marL="91450" marR="91450" marT="45725" marB="45725"/>
                </a:tc>
                <a:tc>
                  <a:txBody>
                    <a:bodyPr/>
                    <a:lstStyle/>
                    <a:p>
                      <a:pPr marL="0" marR="0" lvl="0" indent="0" algn="l" rtl="0">
                        <a:spcBef>
                          <a:spcPts val="0"/>
                        </a:spcBef>
                        <a:spcAft>
                          <a:spcPts val="0"/>
                        </a:spcAft>
                        <a:buNone/>
                      </a:pPr>
                      <a:r>
                        <a:rPr lang="en-GB" sz="1700">
                          <a:latin typeface="Verdana" panose="020B0604030504040204" pitchFamily="34" charset="0"/>
                          <a:ea typeface="Verdana" panose="020B0604030504040204" pitchFamily="34" charset="0"/>
                        </a:rPr>
                        <a:t>Where?</a:t>
                      </a:r>
                      <a:endParaRPr sz="1700">
                        <a:latin typeface="Verdana" panose="020B0604030504040204" pitchFamily="34" charset="0"/>
                        <a:ea typeface="Verdana" panose="020B0604030504040204" pitchFamily="34" charset="0"/>
                      </a:endParaRPr>
                    </a:p>
                  </a:txBody>
                  <a:tcPr marL="91450" marR="91450" marT="45725" marB="45725"/>
                </a:tc>
                <a:tc>
                  <a:txBody>
                    <a:bodyPr/>
                    <a:lstStyle/>
                    <a:p>
                      <a:pPr marL="0" marR="0" lvl="0" indent="0" algn="l" rtl="0">
                        <a:spcBef>
                          <a:spcPts val="0"/>
                        </a:spcBef>
                        <a:spcAft>
                          <a:spcPts val="0"/>
                        </a:spcAft>
                        <a:buNone/>
                      </a:pPr>
                      <a:r>
                        <a:rPr lang="en-GB" sz="1700">
                          <a:latin typeface="Verdana" panose="020B0604030504040204" pitchFamily="34" charset="0"/>
                          <a:ea typeface="Verdana" panose="020B0604030504040204" pitchFamily="34" charset="0"/>
                        </a:rPr>
                        <a:t>Who?</a:t>
                      </a:r>
                      <a:endParaRPr sz="1700">
                        <a:latin typeface="Verdana" panose="020B0604030504040204" pitchFamily="34" charset="0"/>
                        <a:ea typeface="Verdana" panose="020B0604030504040204" pitchFamily="34" charset="0"/>
                      </a:endParaRPr>
                    </a:p>
                  </a:txBody>
                  <a:tcPr marL="91450" marR="91450" marT="45725" marB="45725"/>
                </a:tc>
                <a:tc>
                  <a:txBody>
                    <a:bodyPr/>
                    <a:lstStyle/>
                    <a:p>
                      <a:pPr marL="0" marR="0" lvl="0" indent="0" algn="l" rtl="0">
                        <a:spcBef>
                          <a:spcPts val="0"/>
                        </a:spcBef>
                        <a:spcAft>
                          <a:spcPts val="0"/>
                        </a:spcAft>
                        <a:buNone/>
                      </a:pPr>
                      <a:r>
                        <a:rPr lang="en-GB" sz="1700" dirty="0">
                          <a:latin typeface="Verdana" panose="020B0604030504040204" pitchFamily="34" charset="0"/>
                          <a:ea typeface="Verdana" panose="020B0604030504040204" pitchFamily="34" charset="0"/>
                        </a:rPr>
                        <a:t>What next?</a:t>
                      </a:r>
                      <a:endParaRPr sz="1700" dirty="0">
                        <a:latin typeface="Verdana" panose="020B0604030504040204" pitchFamily="34" charset="0"/>
                        <a:ea typeface="Verdana" panose="020B0604030504040204" pitchFamily="34" charset="0"/>
                      </a:endParaRPr>
                    </a:p>
                  </a:txBody>
                  <a:tcPr marL="91450" marR="91450" marT="45725" marB="45725"/>
                </a:tc>
                <a:extLst>
                  <a:ext uri="{0D108BD9-81ED-4DB2-BD59-A6C34878D82A}">
                    <a16:rowId xmlns:a16="http://schemas.microsoft.com/office/drawing/2014/main" val="10000"/>
                  </a:ext>
                </a:extLst>
              </a:tr>
              <a:tr h="1026348">
                <a:tc>
                  <a:txBody>
                    <a:bodyPr/>
                    <a:lstStyle/>
                    <a:p>
                      <a:pPr>
                        <a:lnSpc>
                          <a:spcPct val="115000"/>
                        </a:lnSpc>
                        <a:spcAft>
                          <a:spcPts val="1000"/>
                        </a:spcAft>
                      </a:pPr>
                      <a:r>
                        <a:rPr lang="en-GB" sz="1700" dirty="0">
                          <a:effectLst/>
                          <a:latin typeface="Verdana" panose="020B0604030504040204" pitchFamily="34" charset="0"/>
                          <a:ea typeface="Verdana" panose="020B0604030504040204" pitchFamily="34" charset="0"/>
                        </a:rPr>
                        <a:t>Year 10 work experience!</a:t>
                      </a:r>
                    </a:p>
                  </a:txBody>
                  <a:tcPr marL="68580" marR="68580" marT="0" marB="0"/>
                </a:tc>
                <a:tc>
                  <a:txBody>
                    <a:bodyPr/>
                    <a:lstStyle/>
                    <a:p>
                      <a:pPr>
                        <a:lnSpc>
                          <a:spcPct val="115000"/>
                        </a:lnSpc>
                        <a:spcAft>
                          <a:spcPts val="1000"/>
                        </a:spcAft>
                      </a:pPr>
                      <a:r>
                        <a:rPr lang="en-GB" sz="1700" dirty="0">
                          <a:effectLst/>
                          <a:latin typeface="Verdana" panose="020B0604030504040204" pitchFamily="34" charset="0"/>
                          <a:ea typeface="Verdana" panose="020B0604030504040204" pitchFamily="34" charset="0"/>
                        </a:rPr>
                        <a:t>4 days with employers</a:t>
                      </a:r>
                    </a:p>
                  </a:txBody>
                  <a:tcPr marL="68580" marR="68580" marT="0" marB="0"/>
                </a:tc>
                <a:tc>
                  <a:txBody>
                    <a:bodyPr/>
                    <a:lstStyle/>
                    <a:p>
                      <a:pPr>
                        <a:lnSpc>
                          <a:spcPct val="115000"/>
                        </a:lnSpc>
                        <a:spcAft>
                          <a:spcPts val="1000"/>
                        </a:spcAft>
                      </a:pPr>
                      <a:r>
                        <a:rPr lang="en-GB" sz="1700" dirty="0">
                          <a:effectLst/>
                          <a:latin typeface="Verdana" panose="020B0604030504040204" pitchFamily="34" charset="0"/>
                          <a:ea typeface="Verdana" panose="020B0604030504040204" pitchFamily="34" charset="0"/>
                        </a:rPr>
                        <a:t>May 7</a:t>
                      </a:r>
                      <a:r>
                        <a:rPr lang="en-GB" sz="1700" baseline="30000" dirty="0">
                          <a:effectLst/>
                          <a:latin typeface="Verdana" panose="020B0604030504040204" pitchFamily="34" charset="0"/>
                          <a:ea typeface="Verdana" panose="020B0604030504040204" pitchFamily="34" charset="0"/>
                        </a:rPr>
                        <a:t>th</a:t>
                      </a:r>
                      <a:r>
                        <a:rPr lang="en-GB" sz="1700" dirty="0">
                          <a:effectLst/>
                          <a:latin typeface="Verdana" panose="020B0604030504040204" pitchFamily="34" charset="0"/>
                          <a:ea typeface="Verdana" panose="020B0604030504040204" pitchFamily="34" charset="0"/>
                        </a:rPr>
                        <a:t> – 10th</a:t>
                      </a:r>
                    </a:p>
                  </a:txBody>
                  <a:tcPr marL="68580" marR="68580" marT="0" marB="0"/>
                </a:tc>
                <a:tc>
                  <a:txBody>
                    <a:bodyPr/>
                    <a:lstStyle/>
                    <a:p>
                      <a:pPr>
                        <a:lnSpc>
                          <a:spcPct val="115000"/>
                        </a:lnSpc>
                        <a:spcAft>
                          <a:spcPts val="1000"/>
                        </a:spcAft>
                      </a:pPr>
                      <a:r>
                        <a:rPr lang="en-GB" sz="1700" dirty="0">
                          <a:effectLst/>
                          <a:latin typeface="Verdana" panose="020B0604030504040204" pitchFamily="34" charset="0"/>
                          <a:ea typeface="Verdana" panose="020B0604030504040204" pitchFamily="34" charset="0"/>
                        </a:rPr>
                        <a:t>Offsite</a:t>
                      </a:r>
                    </a:p>
                  </a:txBody>
                  <a:tcPr marL="68580" marR="68580" marT="0" marB="0"/>
                </a:tc>
                <a:tc>
                  <a:txBody>
                    <a:bodyPr/>
                    <a:lstStyle/>
                    <a:p>
                      <a:pPr>
                        <a:lnSpc>
                          <a:spcPct val="115000"/>
                        </a:lnSpc>
                        <a:spcAft>
                          <a:spcPts val="1000"/>
                        </a:spcAft>
                      </a:pPr>
                      <a:r>
                        <a:rPr lang="en-GB" sz="1700" dirty="0">
                          <a:effectLst/>
                          <a:latin typeface="Verdana" panose="020B0604030504040204" pitchFamily="34" charset="0"/>
                          <a:ea typeface="Verdana" panose="020B0604030504040204" pitchFamily="34" charset="0"/>
                        </a:rPr>
                        <a:t>All year 10 students</a:t>
                      </a:r>
                    </a:p>
                  </a:txBody>
                  <a:tcPr marL="68580" marR="68580" marT="0" marB="0"/>
                </a:tc>
                <a:tc>
                  <a:txBody>
                    <a:bodyPr/>
                    <a:lstStyle/>
                    <a:p>
                      <a:pPr>
                        <a:lnSpc>
                          <a:spcPct val="115000"/>
                        </a:lnSpc>
                        <a:spcAft>
                          <a:spcPts val="1000"/>
                        </a:spcAft>
                      </a:pPr>
                      <a:r>
                        <a:rPr lang="en-GB" sz="1700" dirty="0">
                          <a:latin typeface="Verdana" panose="020B0604030504040204" pitchFamily="34" charset="0"/>
                          <a:ea typeface="Verdana" panose="020B0604030504040204" pitchFamily="34" charset="0"/>
                        </a:rPr>
                        <a:t>Reach out to your employer in advance to check in and have a great week!</a:t>
                      </a:r>
                    </a:p>
                  </a:txBody>
                  <a:tcPr marL="68580" marR="68580" marT="0" marB="0"/>
                </a:tc>
                <a:extLst>
                  <a:ext uri="{0D108BD9-81ED-4DB2-BD59-A6C34878D82A}">
                    <a16:rowId xmlns:a16="http://schemas.microsoft.com/office/drawing/2014/main" val="10001"/>
                  </a:ext>
                </a:extLst>
              </a:tr>
              <a:tr h="530247">
                <a:tc>
                  <a:txBody>
                    <a:bodyPr/>
                    <a:lstStyle/>
                    <a:p>
                      <a:pPr>
                        <a:lnSpc>
                          <a:spcPct val="115000"/>
                        </a:lnSpc>
                        <a:spcAft>
                          <a:spcPts val="1000"/>
                        </a:spcAft>
                      </a:pPr>
                      <a:r>
                        <a:rPr lang="en-GB" sz="1700" dirty="0">
                          <a:effectLst/>
                          <a:latin typeface="Verdana" panose="020B0604030504040204" pitchFamily="34" charset="0"/>
                          <a:ea typeface="Verdana" panose="020B0604030504040204" pitchFamily="34" charset="0"/>
                        </a:rPr>
                        <a:t>Weston College Engineering Apprenticeship interview event</a:t>
                      </a:r>
                    </a:p>
                  </a:txBody>
                  <a:tcPr marL="68580" marR="68580" marT="0" marB="0"/>
                </a:tc>
                <a:tc>
                  <a:txBody>
                    <a:bodyPr/>
                    <a:lstStyle/>
                    <a:p>
                      <a:pPr>
                        <a:lnSpc>
                          <a:spcPct val="115000"/>
                        </a:lnSpc>
                        <a:spcAft>
                          <a:spcPts val="1000"/>
                        </a:spcAft>
                      </a:pPr>
                      <a:r>
                        <a:rPr lang="en-GB" sz="1700" dirty="0">
                          <a:effectLst/>
                          <a:latin typeface="Verdana" panose="020B0604030504040204" pitchFamily="34" charset="0"/>
                          <a:ea typeface="Verdana" panose="020B0604030504040204" pitchFamily="34" charset="0"/>
                        </a:rPr>
                        <a:t>A chance to secure an engineering apprenticeship ready for September</a:t>
                      </a:r>
                    </a:p>
                  </a:txBody>
                  <a:tcPr marL="68580" marR="68580" marT="0" marB="0"/>
                </a:tc>
                <a:tc>
                  <a:txBody>
                    <a:bodyPr/>
                    <a:lstStyle/>
                    <a:p>
                      <a:pPr>
                        <a:lnSpc>
                          <a:spcPct val="115000"/>
                        </a:lnSpc>
                        <a:spcAft>
                          <a:spcPts val="1000"/>
                        </a:spcAft>
                      </a:pPr>
                      <a:r>
                        <a:rPr lang="en-GB" sz="1700" dirty="0">
                          <a:effectLst/>
                          <a:latin typeface="Verdana" panose="020B0604030504040204" pitchFamily="34" charset="0"/>
                          <a:ea typeface="Verdana" panose="020B0604030504040204" pitchFamily="34" charset="0"/>
                        </a:rPr>
                        <a:t>May 9th</a:t>
                      </a:r>
                    </a:p>
                  </a:txBody>
                  <a:tcPr marL="68580" marR="68580" marT="0" marB="0"/>
                </a:tc>
                <a:tc>
                  <a:txBody>
                    <a:bodyPr/>
                    <a:lstStyle/>
                    <a:p>
                      <a:pPr>
                        <a:lnSpc>
                          <a:spcPct val="115000"/>
                        </a:lnSpc>
                        <a:spcAft>
                          <a:spcPts val="1000"/>
                        </a:spcAft>
                      </a:pPr>
                      <a:r>
                        <a:rPr lang="en-GB" sz="1700" dirty="0">
                          <a:effectLst/>
                          <a:latin typeface="Verdana" panose="020B0604030504040204" pitchFamily="34" charset="0"/>
                          <a:ea typeface="Verdana" panose="020B0604030504040204" pitchFamily="34" charset="0"/>
                        </a:rPr>
                        <a:t>Locking Road Campus</a:t>
                      </a:r>
                    </a:p>
                  </a:txBody>
                  <a:tcPr marL="68580" marR="68580" marT="0" marB="0"/>
                </a:tc>
                <a:tc>
                  <a:txBody>
                    <a:bodyPr/>
                    <a:lstStyle/>
                    <a:p>
                      <a:pPr>
                        <a:lnSpc>
                          <a:spcPct val="115000"/>
                        </a:lnSpc>
                        <a:spcAft>
                          <a:spcPts val="1000"/>
                        </a:spcAft>
                      </a:pPr>
                      <a:r>
                        <a:rPr lang="en-GB" sz="1700" dirty="0">
                          <a:effectLst/>
                          <a:latin typeface="Verdana" panose="020B0604030504040204" pitchFamily="34" charset="0"/>
                          <a:ea typeface="Verdana" panose="020B0604030504040204" pitchFamily="34" charset="0"/>
                        </a:rPr>
                        <a:t>Year 11 and their families</a:t>
                      </a: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
                          <a:srgbClr val="000000"/>
                        </a:buClr>
                        <a:buSzTx/>
                        <a:buFont typeface="Arial"/>
                        <a:buNone/>
                        <a:tabLst/>
                        <a:defRPr/>
                      </a:pPr>
                      <a:r>
                        <a:rPr lang="en-GB" sz="1700" dirty="0">
                          <a:effectLst/>
                          <a:latin typeface="Verdana" panose="020B0604030504040204" pitchFamily="34" charset="0"/>
                          <a:ea typeface="Verdana" panose="020B0604030504040204" pitchFamily="34" charset="0"/>
                        </a:rPr>
                        <a:t>Register- </a:t>
                      </a:r>
                      <a:r>
                        <a:rPr lang="en-GB" sz="1700" dirty="0">
                          <a:latin typeface="Verdana" panose="020B0604030504040204" pitchFamily="34" charset="0"/>
                          <a:ea typeface="Verdana" panose="020B0604030504040204" pitchFamily="34" charset="0"/>
                          <a:hlinkClick r:id="rId4"/>
                        </a:rPr>
                        <a:t>https://weston.ac.uk/event/engineering-fast-track-apprenticeship-interview-event</a:t>
                      </a:r>
                      <a:endParaRPr lang="en-GB" sz="1700" dirty="0">
                        <a:latin typeface="Verdana" panose="020B0604030504040204" pitchFamily="34" charset="0"/>
                        <a:ea typeface="Verdana" panose="020B0604030504040204" pitchFamily="34" charset="0"/>
                      </a:endParaRPr>
                    </a:p>
                  </a:txBody>
                  <a:tcPr marL="68580" marR="68580" marT="0" marB="0"/>
                </a:tc>
                <a:extLst>
                  <a:ext uri="{0D108BD9-81ED-4DB2-BD59-A6C34878D82A}">
                    <a16:rowId xmlns:a16="http://schemas.microsoft.com/office/drawing/2014/main" val="10002"/>
                  </a:ext>
                </a:extLst>
              </a:tr>
              <a:tr h="978743">
                <a:tc>
                  <a:txBody>
                    <a:bodyPr/>
                    <a:lstStyle/>
                    <a:p>
                      <a:pPr marL="0" marR="0" lvl="0" indent="0" algn="l" defTabSz="914400" rtl="0" eaLnBrk="1" fontAlgn="auto" latinLnBrk="0" hangingPunct="1">
                        <a:lnSpc>
                          <a:spcPct val="115000"/>
                        </a:lnSpc>
                        <a:spcBef>
                          <a:spcPts val="0"/>
                        </a:spcBef>
                        <a:spcAft>
                          <a:spcPts val="1000"/>
                        </a:spcAft>
                        <a:buClr>
                          <a:srgbClr val="000000"/>
                        </a:buClr>
                        <a:buSzTx/>
                        <a:buFont typeface="Arial"/>
                        <a:buNone/>
                        <a:tabLst/>
                        <a:defRPr/>
                      </a:pPr>
                      <a:r>
                        <a:rPr lang="en-GB" sz="1700" dirty="0">
                          <a:effectLst/>
                          <a:latin typeface="Verdana" panose="020B0604030504040204" pitchFamily="34" charset="0"/>
                          <a:ea typeface="Verdana" panose="020B0604030504040204" pitchFamily="34" charset="0"/>
                        </a:rPr>
                        <a:t>Boomsatsuma open days </a:t>
                      </a:r>
                    </a:p>
                    <a:p>
                      <a:pPr>
                        <a:lnSpc>
                          <a:spcPct val="115000"/>
                        </a:lnSpc>
                        <a:spcAft>
                          <a:spcPts val="1000"/>
                        </a:spcAft>
                      </a:pPr>
                      <a:endParaRPr lang="en-GB" sz="1700" dirty="0">
                        <a:effectLst/>
                        <a:latin typeface="Verdana" panose="020B0604030504040204" pitchFamily="34" charset="0"/>
                        <a:ea typeface="Verdana" panose="020B0604030504040204" pitchFamily="34"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
                          <a:srgbClr val="000000"/>
                        </a:buClr>
                        <a:buSzTx/>
                        <a:buFont typeface="Arial"/>
                        <a:buNone/>
                        <a:tabLst/>
                        <a:defRPr/>
                      </a:pPr>
                      <a:r>
                        <a:rPr lang="en-GB" sz="1700" dirty="0">
                          <a:effectLst/>
                          <a:latin typeface="Verdana" panose="020B0604030504040204" pitchFamily="34" charset="0"/>
                          <a:ea typeface="Verdana" panose="020B0604030504040204" pitchFamily="34" charset="0"/>
                        </a:rPr>
                        <a:t>Explore post 16 courses in film, photography, gaming and media</a:t>
                      </a:r>
                    </a:p>
                    <a:p>
                      <a:pPr>
                        <a:lnSpc>
                          <a:spcPct val="115000"/>
                        </a:lnSpc>
                        <a:spcAft>
                          <a:spcPts val="1000"/>
                        </a:spcAft>
                      </a:pPr>
                      <a:endParaRPr lang="en-GB" sz="1700" dirty="0">
                        <a:effectLst/>
                        <a:latin typeface="Verdana" panose="020B0604030504040204" pitchFamily="34" charset="0"/>
                        <a:ea typeface="Verdana" panose="020B0604030504040204" pitchFamily="34"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
                          <a:srgbClr val="000000"/>
                        </a:buClr>
                        <a:buSzTx/>
                        <a:buFont typeface="Arial"/>
                        <a:buNone/>
                        <a:tabLst/>
                        <a:defRPr/>
                      </a:pPr>
                      <a:r>
                        <a:rPr lang="en-GB" sz="1700" dirty="0">
                          <a:effectLst/>
                          <a:latin typeface="Verdana" panose="020B0604030504040204" pitchFamily="34" charset="0"/>
                          <a:ea typeface="Verdana" panose="020B0604030504040204" pitchFamily="34" charset="0"/>
                        </a:rPr>
                        <a:t>May 21</a:t>
                      </a:r>
                      <a:r>
                        <a:rPr lang="en-GB" sz="1700" baseline="30000" dirty="0">
                          <a:effectLst/>
                          <a:latin typeface="Verdana" panose="020B0604030504040204" pitchFamily="34" charset="0"/>
                          <a:ea typeface="Verdana" panose="020B0604030504040204" pitchFamily="34" charset="0"/>
                        </a:rPr>
                        <a:t>st</a:t>
                      </a:r>
                      <a:r>
                        <a:rPr lang="en-GB" sz="1700" dirty="0">
                          <a:effectLst/>
                          <a:latin typeface="Verdana" panose="020B0604030504040204" pitchFamily="34" charset="0"/>
                          <a:ea typeface="Verdana" panose="020B0604030504040204" pitchFamily="34" charset="0"/>
                        </a:rPr>
                        <a:t>, 22</a:t>
                      </a:r>
                      <a:r>
                        <a:rPr lang="en-GB" sz="1700" baseline="30000" dirty="0">
                          <a:effectLst/>
                          <a:latin typeface="Verdana" panose="020B0604030504040204" pitchFamily="34" charset="0"/>
                          <a:ea typeface="Verdana" panose="020B0604030504040204" pitchFamily="34" charset="0"/>
                        </a:rPr>
                        <a:t>nd</a:t>
                      </a:r>
                      <a:r>
                        <a:rPr lang="en-GB" sz="1700" dirty="0">
                          <a:effectLst/>
                          <a:latin typeface="Verdana" panose="020B0604030504040204" pitchFamily="34" charset="0"/>
                          <a:ea typeface="Verdana" panose="020B0604030504040204" pitchFamily="34" charset="0"/>
                        </a:rPr>
                        <a:t> and 23rd</a:t>
                      </a:r>
                    </a:p>
                    <a:p>
                      <a:pPr>
                        <a:lnSpc>
                          <a:spcPct val="115000"/>
                        </a:lnSpc>
                        <a:spcAft>
                          <a:spcPts val="1000"/>
                        </a:spcAft>
                      </a:pPr>
                      <a:endParaRPr lang="en-GB" sz="1700" dirty="0">
                        <a:effectLst/>
                        <a:latin typeface="Verdana" panose="020B0604030504040204" pitchFamily="34" charset="0"/>
                        <a:ea typeface="Verdana" panose="020B0604030504040204" pitchFamily="34"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
                          <a:srgbClr val="000000"/>
                        </a:buClr>
                        <a:buSzTx/>
                        <a:buFont typeface="Arial"/>
                        <a:buNone/>
                        <a:tabLst/>
                        <a:defRPr/>
                      </a:pPr>
                      <a:r>
                        <a:rPr lang="en-GB" sz="1700" dirty="0">
                          <a:effectLst/>
                          <a:latin typeface="Verdana" panose="020B0604030504040204" pitchFamily="34" charset="0"/>
                          <a:ea typeface="Verdana" panose="020B0604030504040204" pitchFamily="34" charset="0"/>
                        </a:rPr>
                        <a:t>Boomsatsuma Bristol campuses</a:t>
                      </a:r>
                    </a:p>
                    <a:p>
                      <a:pPr>
                        <a:lnSpc>
                          <a:spcPct val="115000"/>
                        </a:lnSpc>
                        <a:spcAft>
                          <a:spcPts val="1000"/>
                        </a:spcAft>
                      </a:pPr>
                      <a:endParaRPr lang="en-GB" sz="1700" dirty="0">
                        <a:effectLst/>
                        <a:latin typeface="Verdana" panose="020B0604030504040204" pitchFamily="34" charset="0"/>
                        <a:ea typeface="Verdana" panose="020B0604030504040204" pitchFamily="34"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
                          <a:srgbClr val="000000"/>
                        </a:buClr>
                        <a:buSzTx/>
                        <a:buFont typeface="Arial"/>
                        <a:buNone/>
                        <a:tabLst/>
                        <a:defRPr/>
                      </a:pPr>
                      <a:r>
                        <a:rPr lang="en-GB" sz="1700" dirty="0">
                          <a:effectLst/>
                          <a:latin typeface="Verdana" panose="020B0604030504040204" pitchFamily="34" charset="0"/>
                          <a:ea typeface="Verdana" panose="020B0604030504040204" pitchFamily="34" charset="0"/>
                        </a:rPr>
                        <a:t>Year 10 and year 11 students and their families</a:t>
                      </a:r>
                    </a:p>
                    <a:p>
                      <a:pPr>
                        <a:lnSpc>
                          <a:spcPct val="115000"/>
                        </a:lnSpc>
                        <a:spcAft>
                          <a:spcPts val="1000"/>
                        </a:spcAft>
                      </a:pPr>
                      <a:endParaRPr lang="en-GB" sz="1700" dirty="0">
                        <a:effectLst/>
                        <a:latin typeface="Verdana" panose="020B0604030504040204" pitchFamily="34" charset="0"/>
                        <a:ea typeface="Verdana" panose="020B0604030504040204" pitchFamily="34"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
                          <a:srgbClr val="000000"/>
                        </a:buClr>
                        <a:buSzTx/>
                        <a:buFont typeface="Arial"/>
                        <a:buNone/>
                        <a:tabLst/>
                        <a:defRPr/>
                      </a:pPr>
                      <a:r>
                        <a:rPr lang="en-GB" sz="1700" dirty="0">
                          <a:latin typeface="Verdana" panose="020B0604030504040204" pitchFamily="34" charset="0"/>
                          <a:ea typeface="Verdana" panose="020B0604030504040204" pitchFamily="34" charset="0"/>
                        </a:rPr>
                        <a:t>Book a place-</a:t>
                      </a:r>
                    </a:p>
                    <a:p>
                      <a:pPr>
                        <a:lnSpc>
                          <a:spcPct val="115000"/>
                        </a:lnSpc>
                        <a:spcAft>
                          <a:spcPts val="1000"/>
                        </a:spcAft>
                      </a:pPr>
                      <a:endParaRPr lang="en-GB" sz="1700" dirty="0">
                        <a:effectLst/>
                        <a:latin typeface="Verdana" panose="020B0604030504040204" pitchFamily="34" charset="0"/>
                        <a:ea typeface="Verdana" panose="020B0604030504040204" pitchFamily="34" charset="0"/>
                      </a:endParaRPr>
                    </a:p>
                  </a:txBody>
                  <a:tcPr marL="68580" marR="68580" marT="0" marB="0"/>
                </a:tc>
                <a:extLst>
                  <a:ext uri="{0D108BD9-81ED-4DB2-BD59-A6C34878D82A}">
                    <a16:rowId xmlns:a16="http://schemas.microsoft.com/office/drawing/2014/main" val="10003"/>
                  </a:ext>
                </a:extLst>
              </a:tr>
            </a:tbl>
          </a:graphicData>
        </a:graphic>
      </p:graphicFrame>
      <p:sp>
        <p:nvSpPr>
          <p:cNvPr id="92" name="Google Shape;92;p1"/>
          <p:cNvSpPr txBox="1"/>
          <p:nvPr/>
        </p:nvSpPr>
        <p:spPr>
          <a:xfrm>
            <a:off x="-119033" y="99571"/>
            <a:ext cx="11490675" cy="1446509"/>
          </a:xfrm>
          <a:prstGeom prst="rect">
            <a:avLst/>
          </a:prstGeom>
          <a:noFill/>
          <a:ln>
            <a:noFill/>
          </a:ln>
        </p:spPr>
        <p:txBody>
          <a:bodyPr spcFirstLastPara="1" wrap="square" lIns="91425" tIns="45700" rIns="91425" bIns="45700" anchor="t" anchorCtr="0">
            <a:spAutoFit/>
          </a:bodyPr>
          <a:lstStyle/>
          <a:p>
            <a:pPr lvl="0" algn="ctr"/>
            <a:r>
              <a:rPr lang="en-GB" sz="4400" b="1" dirty="0">
                <a:solidFill>
                  <a:schemeClr val="lt1"/>
                </a:solidFill>
                <a:latin typeface="Calibri"/>
                <a:ea typeface="Calibri"/>
                <a:cs typeface="Calibri"/>
                <a:sym typeface="Calibri"/>
              </a:rPr>
              <a:t>May Careers </a:t>
            </a:r>
          </a:p>
          <a:p>
            <a:pPr lvl="0" algn="ctr"/>
            <a:r>
              <a:rPr lang="en-GB" sz="4400" b="1" dirty="0">
                <a:solidFill>
                  <a:schemeClr val="lt1"/>
                </a:solidFill>
                <a:latin typeface="Calibri"/>
                <a:ea typeface="Calibri"/>
                <a:cs typeface="Calibri"/>
                <a:sym typeface="Calibri"/>
              </a:rPr>
              <a:t>Events &amp; Activities</a:t>
            </a:r>
            <a:endParaRPr sz="4400" dirty="0"/>
          </a:p>
        </p:txBody>
      </p:sp>
      <p:pic>
        <p:nvPicPr>
          <p:cNvPr id="3" name="Picture 2">
            <a:extLst>
              <a:ext uri="{FF2B5EF4-FFF2-40B4-BE49-F238E27FC236}">
                <a16:creationId xmlns:a16="http://schemas.microsoft.com/office/drawing/2014/main" id="{BA49CC7C-2E3A-4468-821A-E72DFF3DCC1D}"/>
              </a:ext>
            </a:extLst>
          </p:cNvPr>
          <p:cNvPicPr>
            <a:picLocks noChangeAspect="1"/>
          </p:cNvPicPr>
          <p:nvPr/>
        </p:nvPicPr>
        <p:blipFill>
          <a:blip r:embed="rId5"/>
          <a:stretch>
            <a:fillRect/>
          </a:stretch>
        </p:blipFill>
        <p:spPr>
          <a:xfrm>
            <a:off x="9796259" y="-4400"/>
            <a:ext cx="2627643" cy="1477328"/>
          </a:xfrm>
          <a:prstGeom prst="rect">
            <a:avLst/>
          </a:prstGeom>
        </p:spPr>
      </p:pic>
      <p:pic>
        <p:nvPicPr>
          <p:cNvPr id="2" name="Picture 1">
            <a:extLst>
              <a:ext uri="{FF2B5EF4-FFF2-40B4-BE49-F238E27FC236}">
                <a16:creationId xmlns:a16="http://schemas.microsoft.com/office/drawing/2014/main" id="{FA14675B-8253-E9A6-CDDA-183640D2B0ED}"/>
              </a:ext>
            </a:extLst>
          </p:cNvPr>
          <p:cNvPicPr>
            <a:picLocks noChangeAspect="1"/>
          </p:cNvPicPr>
          <p:nvPr/>
        </p:nvPicPr>
        <p:blipFill rotWithShape="1">
          <a:blip r:embed="rId6"/>
          <a:srcRect l="53403" t="69657" r="33374" b="10863"/>
          <a:stretch/>
        </p:blipFill>
        <p:spPr>
          <a:xfrm>
            <a:off x="8810835" y="5027833"/>
            <a:ext cx="1105521" cy="1147503"/>
          </a:xfrm>
          <a:prstGeom prst="rect">
            <a:avLst/>
          </a:prstGeom>
        </p:spPr>
      </p:pic>
    </p:spTree>
    <p:extLst>
      <p:ext uri="{BB962C8B-B14F-4D97-AF65-F5344CB8AC3E}">
        <p14:creationId xmlns:p14="http://schemas.microsoft.com/office/powerpoint/2010/main" val="1635358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0" y="6704914"/>
            <a:ext cx="12192000" cy="153085"/>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0" y="-45719"/>
            <a:ext cx="45719" cy="4571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1"/>
          <p:cNvSpPr/>
          <p:nvPr/>
        </p:nvSpPr>
        <p:spPr>
          <a:xfrm>
            <a:off x="0" y="990"/>
            <a:ext cx="12192000" cy="6880859"/>
          </a:xfrm>
          <a:prstGeom prst="rect">
            <a:avLst/>
          </a:prstGeom>
          <a:solidFill>
            <a:srgbClr val="7030A0"/>
          </a:solidFill>
          <a:ln>
            <a:noFill/>
          </a:ln>
        </p:spPr>
        <p:txBody>
          <a:bodyPr spcFirstLastPara="1" wrap="square" lIns="91425" tIns="45700" rIns="91425" bIns="45700" anchor="ctr" anchorCtr="0">
            <a:noAutofit/>
          </a:bodyPr>
          <a:lstStyle/>
          <a:p>
            <a:pPr fontAlgn="t"/>
            <a:endParaRPr lang="en-GB" dirty="0"/>
          </a:p>
        </p:txBody>
      </p:sp>
      <p:pic>
        <p:nvPicPr>
          <p:cNvPr id="88" name="Google Shape;88;p1" descr="The Priory Learning Trust"/>
          <p:cNvPicPr preferRelativeResize="0"/>
          <p:nvPr/>
        </p:nvPicPr>
        <p:blipFill rotWithShape="1">
          <a:blip r:embed="rId3">
            <a:alphaModFix/>
          </a:blip>
          <a:srcRect/>
          <a:stretch/>
        </p:blipFill>
        <p:spPr>
          <a:xfrm>
            <a:off x="248574" y="153085"/>
            <a:ext cx="1527210" cy="1350732"/>
          </a:xfrm>
          <a:prstGeom prst="rect">
            <a:avLst/>
          </a:prstGeom>
          <a:noFill/>
          <a:ln>
            <a:noFill/>
          </a:ln>
        </p:spPr>
      </p:pic>
      <p:sp>
        <p:nvSpPr>
          <p:cNvPr id="89" name="Google Shape;89;p1"/>
          <p:cNvSpPr txBox="1"/>
          <p:nvPr/>
        </p:nvSpPr>
        <p:spPr>
          <a:xfrm>
            <a:off x="923276" y="1391909"/>
            <a:ext cx="614334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i="0" u="none" strike="noStrike" cap="none">
                <a:solidFill>
                  <a:schemeClr val="lt1"/>
                </a:solidFill>
                <a:latin typeface="Open Sans"/>
                <a:ea typeface="Open Sans"/>
                <a:cs typeface="Open Sans"/>
                <a:sym typeface="Open Sans"/>
              </a:rPr>
              <a:t> </a:t>
            </a:r>
            <a:endParaRPr sz="5400" b="1">
              <a:solidFill>
                <a:schemeClr val="lt1"/>
              </a:solidFill>
              <a:latin typeface="Calibri"/>
              <a:ea typeface="Calibri"/>
              <a:cs typeface="Calibri"/>
              <a:sym typeface="Calibri"/>
            </a:endParaRPr>
          </a:p>
        </p:txBody>
      </p:sp>
      <p:sp>
        <p:nvSpPr>
          <p:cNvPr id="92" name="Google Shape;92;p1"/>
          <p:cNvSpPr txBox="1"/>
          <p:nvPr/>
        </p:nvSpPr>
        <p:spPr>
          <a:xfrm>
            <a:off x="0" y="80720"/>
            <a:ext cx="11201962" cy="1446509"/>
          </a:xfrm>
          <a:prstGeom prst="rect">
            <a:avLst/>
          </a:prstGeom>
          <a:noFill/>
          <a:ln>
            <a:noFill/>
          </a:ln>
        </p:spPr>
        <p:txBody>
          <a:bodyPr spcFirstLastPara="1" wrap="square" lIns="91425" tIns="45700" rIns="91425" bIns="45700" anchor="t" anchorCtr="0">
            <a:spAutoFit/>
          </a:bodyPr>
          <a:lstStyle/>
          <a:p>
            <a:pPr lvl="0" algn="ctr"/>
            <a:r>
              <a:rPr lang="en-GB" sz="4400" b="1" dirty="0">
                <a:solidFill>
                  <a:schemeClr val="lt1"/>
                </a:solidFill>
                <a:latin typeface="Calibri"/>
                <a:ea typeface="Calibri"/>
                <a:cs typeface="Calibri"/>
                <a:sym typeface="Calibri"/>
              </a:rPr>
              <a:t>May Careers </a:t>
            </a:r>
          </a:p>
          <a:p>
            <a:pPr lvl="0" algn="ctr"/>
            <a:r>
              <a:rPr lang="en-GB" sz="4400" b="1" dirty="0">
                <a:solidFill>
                  <a:schemeClr val="lt1"/>
                </a:solidFill>
                <a:latin typeface="Calibri"/>
                <a:ea typeface="Calibri"/>
                <a:cs typeface="Calibri"/>
                <a:sym typeface="Calibri"/>
              </a:rPr>
              <a:t>Events &amp; Activities</a:t>
            </a:r>
            <a:endParaRPr sz="4400" dirty="0"/>
          </a:p>
        </p:txBody>
      </p:sp>
      <p:pic>
        <p:nvPicPr>
          <p:cNvPr id="3" name="Picture 2">
            <a:extLst>
              <a:ext uri="{FF2B5EF4-FFF2-40B4-BE49-F238E27FC236}">
                <a16:creationId xmlns:a16="http://schemas.microsoft.com/office/drawing/2014/main" id="{BA49CC7C-2E3A-4468-821A-E72DFF3DCC1D}"/>
              </a:ext>
            </a:extLst>
          </p:cNvPr>
          <p:cNvPicPr>
            <a:picLocks noChangeAspect="1"/>
          </p:cNvPicPr>
          <p:nvPr/>
        </p:nvPicPr>
        <p:blipFill>
          <a:blip r:embed="rId4"/>
          <a:stretch>
            <a:fillRect/>
          </a:stretch>
        </p:blipFill>
        <p:spPr>
          <a:xfrm>
            <a:off x="9796259" y="-4400"/>
            <a:ext cx="2627643" cy="1477328"/>
          </a:xfrm>
          <a:prstGeom prst="rect">
            <a:avLst/>
          </a:prstGeom>
        </p:spPr>
      </p:pic>
      <p:pic>
        <p:nvPicPr>
          <p:cNvPr id="1028" name="Picture 4" descr="Careerpilot : Find a provider : Bristol City Robins Foundation : Welcome to  Bristol City Robins Foundation">
            <a:extLst>
              <a:ext uri="{FF2B5EF4-FFF2-40B4-BE49-F238E27FC236}">
                <a16:creationId xmlns:a16="http://schemas.microsoft.com/office/drawing/2014/main" id="{F73C467D-B0E7-37EA-9CB3-8930C7FBC1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807" y="5315851"/>
            <a:ext cx="5024416" cy="14614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ridgwater and Taunton College - Wikipedia">
            <a:extLst>
              <a:ext uri="{FF2B5EF4-FFF2-40B4-BE49-F238E27FC236}">
                <a16:creationId xmlns:a16="http://schemas.microsoft.com/office/drawing/2014/main" id="{2ECD0ADA-4372-BE9E-9D41-EC5B9A0809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9890" y="4558886"/>
            <a:ext cx="2040826" cy="21433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00E6AF3D-B284-1D41-C168-E82404C103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8503" y="1550488"/>
            <a:ext cx="3416864" cy="170843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flyer with a qr code&#10;&#10;Description automatically generated">
            <a:extLst>
              <a:ext uri="{FF2B5EF4-FFF2-40B4-BE49-F238E27FC236}">
                <a16:creationId xmlns:a16="http://schemas.microsoft.com/office/drawing/2014/main" id="{D54B0227-2784-0C40-32ED-515B2EBCA78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73" y="1485106"/>
            <a:ext cx="5302699" cy="3737548"/>
          </a:xfrm>
          <a:prstGeom prst="rect">
            <a:avLst/>
          </a:prstGeom>
        </p:spPr>
      </p:pic>
      <p:pic>
        <p:nvPicPr>
          <p:cNvPr id="11" name="Picture 10">
            <a:extLst>
              <a:ext uri="{FF2B5EF4-FFF2-40B4-BE49-F238E27FC236}">
                <a16:creationId xmlns:a16="http://schemas.microsoft.com/office/drawing/2014/main" id="{9B63C243-CAEC-44A4-51C2-53B6887FEE3C}"/>
              </a:ext>
            </a:extLst>
          </p:cNvPr>
          <p:cNvPicPr>
            <a:picLocks noChangeAspect="1"/>
          </p:cNvPicPr>
          <p:nvPr/>
        </p:nvPicPr>
        <p:blipFill>
          <a:blip r:embed="rId9"/>
          <a:stretch>
            <a:fillRect/>
          </a:stretch>
        </p:blipFill>
        <p:spPr>
          <a:xfrm>
            <a:off x="9768111" y="4241319"/>
            <a:ext cx="1943100" cy="2352675"/>
          </a:xfrm>
          <a:prstGeom prst="rect">
            <a:avLst/>
          </a:prstGeom>
        </p:spPr>
      </p:pic>
      <p:pic>
        <p:nvPicPr>
          <p:cNvPr id="12" name="Picture 11">
            <a:extLst>
              <a:ext uri="{FF2B5EF4-FFF2-40B4-BE49-F238E27FC236}">
                <a16:creationId xmlns:a16="http://schemas.microsoft.com/office/drawing/2014/main" id="{EF28165B-E2FC-6416-A41E-BA08CF7DC6F9}"/>
              </a:ext>
            </a:extLst>
          </p:cNvPr>
          <p:cNvPicPr>
            <a:picLocks noChangeAspect="1"/>
          </p:cNvPicPr>
          <p:nvPr/>
        </p:nvPicPr>
        <p:blipFill rotWithShape="1">
          <a:blip r:embed="rId10"/>
          <a:srcRect l="5151" t="12579" r="4709" b="12802"/>
          <a:stretch/>
        </p:blipFill>
        <p:spPr>
          <a:xfrm>
            <a:off x="5878503" y="3368732"/>
            <a:ext cx="3416864" cy="1055882"/>
          </a:xfrm>
          <a:prstGeom prst="rect">
            <a:avLst/>
          </a:prstGeom>
        </p:spPr>
      </p:pic>
      <p:pic>
        <p:nvPicPr>
          <p:cNvPr id="14" name="Picture 13">
            <a:extLst>
              <a:ext uri="{FF2B5EF4-FFF2-40B4-BE49-F238E27FC236}">
                <a16:creationId xmlns:a16="http://schemas.microsoft.com/office/drawing/2014/main" id="{5F4D11A1-E09E-1469-D82C-53F40E1A8491}"/>
              </a:ext>
            </a:extLst>
          </p:cNvPr>
          <p:cNvPicPr>
            <a:picLocks noChangeAspect="1"/>
          </p:cNvPicPr>
          <p:nvPr/>
        </p:nvPicPr>
        <p:blipFill>
          <a:blip r:embed="rId11"/>
          <a:stretch>
            <a:fillRect/>
          </a:stretch>
        </p:blipFill>
        <p:spPr>
          <a:xfrm>
            <a:off x="9586755" y="1552658"/>
            <a:ext cx="2383420" cy="2383420"/>
          </a:xfrm>
          <a:prstGeom prst="rect">
            <a:avLst/>
          </a:prstGeom>
        </p:spPr>
      </p:pic>
    </p:spTree>
    <p:extLst>
      <p:ext uri="{BB962C8B-B14F-4D97-AF65-F5344CB8AC3E}">
        <p14:creationId xmlns:p14="http://schemas.microsoft.com/office/powerpoint/2010/main" val="921797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0" y="6704914"/>
            <a:ext cx="12192000" cy="153085"/>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0" y="-45719"/>
            <a:ext cx="45719" cy="4571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1"/>
          <p:cNvSpPr/>
          <p:nvPr/>
        </p:nvSpPr>
        <p:spPr>
          <a:xfrm>
            <a:off x="-12663" y="-11430"/>
            <a:ext cx="12192000" cy="6880859"/>
          </a:xfrm>
          <a:prstGeom prst="rect">
            <a:avLst/>
          </a:prstGeom>
          <a:solidFill>
            <a:srgbClr val="7030A0"/>
          </a:solidFill>
          <a:ln>
            <a:noFill/>
          </a:ln>
        </p:spPr>
        <p:txBody>
          <a:bodyPr spcFirstLastPara="1" wrap="square" lIns="91425" tIns="45700" rIns="91425" bIns="45700" anchor="ctr" anchorCtr="0">
            <a:noAutofit/>
          </a:bodyPr>
          <a:lstStyle/>
          <a:p>
            <a:endParaRPr lang="en-GB" sz="2000" b="1" dirty="0">
              <a:solidFill>
                <a:schemeClr val="bg1"/>
              </a:solidFill>
            </a:endParaRPr>
          </a:p>
          <a:p>
            <a:endParaRPr lang="en-GB" sz="2000" b="1" dirty="0">
              <a:solidFill>
                <a:schemeClr val="bg1"/>
              </a:solidFill>
            </a:endParaRPr>
          </a:p>
          <a:p>
            <a:endParaRPr lang="en-GB" sz="2000" b="1" dirty="0">
              <a:solidFill>
                <a:schemeClr val="bg1"/>
              </a:solidFill>
            </a:endParaRPr>
          </a:p>
          <a:p>
            <a:r>
              <a:rPr lang="en-GB" sz="1900" b="1" dirty="0">
                <a:solidFill>
                  <a:schemeClr val="bg1"/>
                </a:solidFill>
                <a:latin typeface="Verdana" panose="020B0604030504040204" pitchFamily="34" charset="0"/>
                <a:ea typeface="Verdana" panose="020B0604030504040204" pitchFamily="34" charset="0"/>
              </a:rPr>
              <a:t>Some great online resources to explore:</a:t>
            </a:r>
          </a:p>
          <a:p>
            <a:endParaRPr lang="en-GB" sz="1900" dirty="0">
              <a:solidFill>
                <a:schemeClr val="bg1"/>
              </a:solidFill>
              <a:latin typeface="Verdana" panose="020B0604030504040204" pitchFamily="34" charset="0"/>
              <a:ea typeface="Verdana" panose="020B0604030504040204" pitchFamily="34" charset="0"/>
            </a:endParaRPr>
          </a:p>
          <a:p>
            <a:r>
              <a:rPr lang="en-GB" sz="1900" b="1" dirty="0">
                <a:solidFill>
                  <a:schemeClr val="bg1"/>
                </a:solidFill>
                <a:latin typeface="Verdana" panose="020B0604030504040204" pitchFamily="34" charset="0"/>
                <a:ea typeface="Verdana" panose="020B0604030504040204" pitchFamily="34" charset="0"/>
              </a:rPr>
              <a:t>Looking for job inspiration? </a:t>
            </a:r>
            <a:r>
              <a:rPr lang="en-GB" sz="1900" dirty="0">
                <a:solidFill>
                  <a:schemeClr val="bg1"/>
                </a:solidFill>
                <a:latin typeface="Verdana" panose="020B0604030504040204" pitchFamily="34" charset="0"/>
                <a:ea typeface="Verdana" panose="020B0604030504040204" pitchFamily="34" charset="0"/>
              </a:rPr>
              <a:t>Check out these job profiles to help you get started. Hear from people who are using subjects that interest you, see how much you could get paid for different roles and find out what qualifications you might need to follow in their footsteps- </a:t>
            </a:r>
            <a:r>
              <a:rPr lang="en-GB" sz="1900" u="sng" dirty="0">
                <a:solidFill>
                  <a:schemeClr val="bg1"/>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https://www.bbc.co.uk/bitesize/articles/zhst2sg</a:t>
            </a:r>
            <a:endParaRPr lang="en-GB" sz="1900" dirty="0">
              <a:solidFill>
                <a:schemeClr val="bg1"/>
              </a:solidFill>
              <a:latin typeface="Verdana" panose="020B0604030504040204" pitchFamily="34" charset="0"/>
              <a:ea typeface="Verdana" panose="020B0604030504040204" pitchFamily="34" charset="0"/>
            </a:endParaRPr>
          </a:p>
          <a:p>
            <a:endParaRPr lang="en-GB" sz="1900" b="1" dirty="0">
              <a:solidFill>
                <a:schemeClr val="bg1"/>
              </a:solidFill>
              <a:latin typeface="Verdana" panose="020B0604030504040204" pitchFamily="34" charset="0"/>
              <a:ea typeface="Verdana" panose="020B0604030504040204" pitchFamily="34" charset="0"/>
            </a:endParaRPr>
          </a:p>
          <a:p>
            <a:r>
              <a:rPr lang="en-GB" sz="1900" b="1" dirty="0">
                <a:solidFill>
                  <a:schemeClr val="bg1"/>
                </a:solidFill>
                <a:latin typeface="Verdana" panose="020B0604030504040204" pitchFamily="34" charset="0"/>
                <a:ea typeface="Verdana" panose="020B0604030504040204" pitchFamily="34" charset="0"/>
              </a:rPr>
              <a:t>Looking for even more job inspiration?</a:t>
            </a:r>
            <a:r>
              <a:rPr lang="en-GB" sz="1900" dirty="0">
                <a:solidFill>
                  <a:schemeClr val="bg1"/>
                </a:solidFill>
                <a:latin typeface="Verdana" panose="020B0604030504040204" pitchFamily="34" charset="0"/>
                <a:ea typeface="Verdana" panose="020B0604030504040204" pitchFamily="34" charset="0"/>
              </a:rPr>
              <a:t> Check out our A-Z list of careers to get you started! Browse the job titles below to get insights from people who're doing the job, what qualifications you need and how much you will get paid- </a:t>
            </a:r>
            <a:r>
              <a:rPr lang="en-GB" sz="1900" u="sng" dirty="0">
                <a:solidFill>
                  <a:schemeClr val="bg1"/>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https://www.bbc.co.uk/bitesize/articles/zdqnxyc/</a:t>
            </a:r>
            <a:endParaRPr lang="en-GB" sz="1900" dirty="0">
              <a:solidFill>
                <a:schemeClr val="bg1"/>
              </a:solidFill>
              <a:latin typeface="Verdana" panose="020B0604030504040204" pitchFamily="34" charset="0"/>
              <a:ea typeface="Verdana" panose="020B0604030504040204" pitchFamily="34" charset="0"/>
            </a:endParaRPr>
          </a:p>
          <a:p>
            <a:endParaRPr lang="en-GB" sz="1900" dirty="0">
              <a:solidFill>
                <a:schemeClr val="bg1"/>
              </a:solidFill>
              <a:latin typeface="Verdana" panose="020B0604030504040204" pitchFamily="34" charset="0"/>
              <a:ea typeface="Verdana" panose="020B0604030504040204" pitchFamily="34" charset="0"/>
            </a:endParaRPr>
          </a:p>
          <a:p>
            <a:r>
              <a:rPr lang="en-GB" sz="1900" dirty="0">
                <a:solidFill>
                  <a:schemeClr val="bg1"/>
                </a:solidFill>
                <a:latin typeface="Verdana" panose="020B0604030504040204" pitchFamily="34" charset="0"/>
                <a:ea typeface="Verdana" panose="020B0604030504040204" pitchFamily="34" charset="0"/>
              </a:rPr>
              <a:t>Build your skills and qualifications with free short courses delivered by - </a:t>
            </a:r>
            <a:r>
              <a:rPr lang="en-GB" sz="1900" u="sng" dirty="0">
                <a:solidFill>
                  <a:schemeClr val="bg1"/>
                </a:solidFill>
                <a:latin typeface="Verdana" panose="020B0604030504040204" pitchFamily="34" charset="0"/>
                <a:ea typeface="Verdana" panose="020B0604030504040204" pitchFamily="34" charset="0"/>
                <a:hlinkClick r:id="rId5">
                  <a:extLst>
                    <a:ext uri="{A12FA001-AC4F-418D-AE19-62706E023703}">
                      <ahyp:hlinkClr xmlns:ahyp="http://schemas.microsoft.com/office/drawing/2018/hyperlinkcolor" val="tx"/>
                    </a:ext>
                  </a:extLst>
                </a:hlinkClick>
              </a:rPr>
              <a:t>www.futurelearn.com</a:t>
            </a:r>
            <a:endParaRPr lang="en-GB" sz="1900" dirty="0">
              <a:solidFill>
                <a:schemeClr val="bg1"/>
              </a:solidFill>
              <a:latin typeface="Verdana" panose="020B0604030504040204" pitchFamily="34" charset="0"/>
              <a:ea typeface="Verdana" panose="020B0604030504040204" pitchFamily="34" charset="0"/>
            </a:endParaRPr>
          </a:p>
          <a:p>
            <a:endParaRPr lang="en-GB" sz="1900" dirty="0">
              <a:solidFill>
                <a:schemeClr val="bg1"/>
              </a:solidFill>
              <a:latin typeface="Verdana" panose="020B0604030504040204" pitchFamily="34" charset="0"/>
              <a:ea typeface="Verdana" panose="020B0604030504040204" pitchFamily="34" charset="0"/>
            </a:endParaRPr>
          </a:p>
          <a:p>
            <a:r>
              <a:rPr lang="en-GB" sz="1900" b="1" dirty="0">
                <a:solidFill>
                  <a:schemeClr val="bg1"/>
                </a:solidFill>
                <a:latin typeface="Verdana" panose="020B0604030504040204" pitchFamily="34" charset="0"/>
                <a:ea typeface="Verdana" panose="020B0604030504040204" pitchFamily="34" charset="0"/>
              </a:rPr>
              <a:t>Any careers related questions? The PCSA careers office is open all day every day, but please also feel free to call or Email with any questions- (01934 511411) </a:t>
            </a:r>
            <a:r>
              <a:rPr lang="en-GB" sz="1900" b="1" u="sng" dirty="0">
                <a:solidFill>
                  <a:schemeClr val="bg1"/>
                </a:solidFill>
                <a:latin typeface="Verdana" panose="020B0604030504040204" pitchFamily="34" charset="0"/>
                <a:ea typeface="Verdana" panose="020B0604030504040204" pitchFamily="34" charset="0"/>
                <a:hlinkClick r:id="rId6">
                  <a:extLst>
                    <a:ext uri="{A12FA001-AC4F-418D-AE19-62706E023703}">
                      <ahyp:hlinkClr xmlns:ahyp="http://schemas.microsoft.com/office/drawing/2018/hyperlinkcolor" val="tx"/>
                    </a:ext>
                  </a:extLst>
                </a:hlinkClick>
              </a:rPr>
              <a:t>jodie.silmon@pcsa.theplt.org.uk</a:t>
            </a:r>
            <a:r>
              <a:rPr lang="en-GB" sz="1900" b="1" dirty="0">
                <a:solidFill>
                  <a:schemeClr val="bg1"/>
                </a:solidFill>
                <a:latin typeface="Verdana" panose="020B0604030504040204" pitchFamily="34" charset="0"/>
                <a:ea typeface="Verdana" panose="020B0604030504040204" pitchFamily="34" charset="0"/>
              </a:rPr>
              <a:t> or </a:t>
            </a:r>
            <a:r>
              <a:rPr lang="en-GB" sz="1900" b="1" u="sng" dirty="0">
                <a:solidFill>
                  <a:schemeClr val="bg1"/>
                </a:solidFill>
                <a:latin typeface="Verdana" panose="020B0604030504040204" pitchFamily="34" charset="0"/>
                <a:ea typeface="Verdana" panose="020B0604030504040204" pitchFamily="34" charset="0"/>
                <a:hlinkClick r:id="rId7">
                  <a:extLst>
                    <a:ext uri="{A12FA001-AC4F-418D-AE19-62706E023703}">
                      <ahyp:hlinkClr xmlns:ahyp="http://schemas.microsoft.com/office/drawing/2018/hyperlinkcolor" val="tx"/>
                    </a:ext>
                  </a:extLst>
                </a:hlinkClick>
              </a:rPr>
              <a:t>james.wilmot@pcsa.theplt.org.uk</a:t>
            </a:r>
            <a:endParaRPr lang="en-GB" sz="1900" dirty="0">
              <a:solidFill>
                <a:schemeClr val="bg1"/>
              </a:solidFill>
              <a:latin typeface="Verdana" panose="020B0604030504040204" pitchFamily="34" charset="0"/>
              <a:ea typeface="Verdana" panose="020B0604030504040204" pitchFamily="34" charset="0"/>
            </a:endParaRPr>
          </a:p>
        </p:txBody>
      </p:sp>
      <p:pic>
        <p:nvPicPr>
          <p:cNvPr id="88" name="Google Shape;88;p1" descr="The Priory Learning Trust"/>
          <p:cNvPicPr preferRelativeResize="0"/>
          <p:nvPr/>
        </p:nvPicPr>
        <p:blipFill rotWithShape="1">
          <a:blip r:embed="rId8">
            <a:alphaModFix/>
          </a:blip>
          <a:srcRect/>
          <a:stretch/>
        </p:blipFill>
        <p:spPr>
          <a:xfrm>
            <a:off x="248574" y="153085"/>
            <a:ext cx="1527210" cy="1350732"/>
          </a:xfrm>
          <a:prstGeom prst="rect">
            <a:avLst/>
          </a:prstGeom>
          <a:noFill/>
          <a:ln>
            <a:noFill/>
          </a:ln>
        </p:spPr>
      </p:pic>
      <p:sp>
        <p:nvSpPr>
          <p:cNvPr id="89" name="Google Shape;89;p1"/>
          <p:cNvSpPr txBox="1"/>
          <p:nvPr/>
        </p:nvSpPr>
        <p:spPr>
          <a:xfrm>
            <a:off x="923276" y="1317261"/>
            <a:ext cx="614334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i="0" u="none" strike="noStrike" cap="none">
                <a:solidFill>
                  <a:schemeClr val="lt1"/>
                </a:solidFill>
                <a:latin typeface="Open Sans"/>
                <a:ea typeface="Open Sans"/>
                <a:cs typeface="Open Sans"/>
                <a:sym typeface="Open Sans"/>
              </a:rPr>
              <a:t> </a:t>
            </a:r>
            <a:endParaRPr sz="5400" b="1">
              <a:solidFill>
                <a:schemeClr val="lt1"/>
              </a:solidFill>
              <a:latin typeface="Calibri"/>
              <a:ea typeface="Calibri"/>
              <a:cs typeface="Calibri"/>
              <a:sym typeface="Calibri"/>
            </a:endParaRPr>
          </a:p>
        </p:txBody>
      </p:sp>
      <p:sp>
        <p:nvSpPr>
          <p:cNvPr id="92" name="Google Shape;92;p1"/>
          <p:cNvSpPr txBox="1"/>
          <p:nvPr/>
        </p:nvSpPr>
        <p:spPr>
          <a:xfrm>
            <a:off x="2022880" y="533206"/>
            <a:ext cx="7963020" cy="646331"/>
          </a:xfrm>
          <a:prstGeom prst="rect">
            <a:avLst/>
          </a:prstGeom>
          <a:noFill/>
          <a:ln>
            <a:noFill/>
          </a:ln>
        </p:spPr>
        <p:txBody>
          <a:bodyPr spcFirstLastPara="1" wrap="square" lIns="91425" tIns="45700" rIns="91425" bIns="45700" anchor="t" anchorCtr="0">
            <a:spAutoFit/>
          </a:bodyPr>
          <a:lstStyle/>
          <a:p>
            <a:pPr lvl="0" algn="ctr"/>
            <a:r>
              <a:rPr lang="en-GB" sz="3600" b="1" dirty="0">
                <a:solidFill>
                  <a:schemeClr val="lt1"/>
                </a:solidFill>
                <a:latin typeface="Calibri"/>
                <a:ea typeface="Calibri"/>
                <a:cs typeface="Calibri"/>
                <a:sym typeface="Calibri"/>
              </a:rPr>
              <a:t>May Careers Events &amp; Activities</a:t>
            </a:r>
            <a:endParaRPr dirty="0"/>
          </a:p>
        </p:txBody>
      </p:sp>
      <p:pic>
        <p:nvPicPr>
          <p:cNvPr id="3" name="Picture 2">
            <a:extLst>
              <a:ext uri="{FF2B5EF4-FFF2-40B4-BE49-F238E27FC236}">
                <a16:creationId xmlns:a16="http://schemas.microsoft.com/office/drawing/2014/main" id="{BA49CC7C-2E3A-4468-821A-E72DFF3DCC1D}"/>
              </a:ext>
            </a:extLst>
          </p:cNvPr>
          <p:cNvPicPr>
            <a:picLocks noChangeAspect="1"/>
          </p:cNvPicPr>
          <p:nvPr/>
        </p:nvPicPr>
        <p:blipFill>
          <a:blip r:embed="rId9"/>
          <a:stretch>
            <a:fillRect/>
          </a:stretch>
        </p:blipFill>
        <p:spPr>
          <a:xfrm>
            <a:off x="9796259" y="-4400"/>
            <a:ext cx="2627643" cy="1477328"/>
          </a:xfrm>
          <a:prstGeom prst="rect">
            <a:avLst/>
          </a:prstGeom>
        </p:spPr>
      </p:pic>
    </p:spTree>
    <p:extLst>
      <p:ext uri="{BB962C8B-B14F-4D97-AF65-F5344CB8AC3E}">
        <p14:creationId xmlns:p14="http://schemas.microsoft.com/office/powerpoint/2010/main" val="387969060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3104</TotalTime>
  <Words>490</Words>
  <Application>Microsoft Office PowerPoint</Application>
  <PresentationFormat>Widescreen</PresentationFormat>
  <Paragraphs>72</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Verdana</vt:lpstr>
      <vt:lpstr>Open Sans</vt:lpstr>
      <vt:lpstr>Arial</vt:lpstr>
      <vt:lpstr>Calibri</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Vicky.Govier</dc:creator>
  <cp:lastModifiedBy>James Wilmot</cp:lastModifiedBy>
  <cp:revision>64</cp:revision>
  <dcterms:created xsi:type="dcterms:W3CDTF">2022-09-08T13:14:41Z</dcterms:created>
  <dcterms:modified xsi:type="dcterms:W3CDTF">2024-04-18T13:11:47Z</dcterms:modified>
</cp:coreProperties>
</file>